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4"/>
  </p:notesMasterIdLst>
  <p:handoutMasterIdLst>
    <p:handoutMasterId r:id="rId35"/>
  </p:handoutMasterIdLst>
  <p:sldIdLst>
    <p:sldId id="285" r:id="rId2"/>
    <p:sldId id="286" r:id="rId3"/>
    <p:sldId id="288" r:id="rId4"/>
    <p:sldId id="289" r:id="rId5"/>
    <p:sldId id="287" r:id="rId6"/>
    <p:sldId id="290" r:id="rId7"/>
    <p:sldId id="291" r:id="rId8"/>
    <p:sldId id="295" r:id="rId9"/>
    <p:sldId id="293" r:id="rId10"/>
    <p:sldId id="296" r:id="rId11"/>
    <p:sldId id="297" r:id="rId12"/>
    <p:sldId id="298" r:id="rId13"/>
    <p:sldId id="303" r:id="rId14"/>
    <p:sldId id="300" r:id="rId15"/>
    <p:sldId id="304" r:id="rId16"/>
    <p:sldId id="302" r:id="rId17"/>
    <p:sldId id="305" r:id="rId18"/>
    <p:sldId id="306" r:id="rId19"/>
    <p:sldId id="312" r:id="rId20"/>
    <p:sldId id="313" r:id="rId21"/>
    <p:sldId id="314" r:id="rId22"/>
    <p:sldId id="310" r:id="rId23"/>
    <p:sldId id="311" r:id="rId24"/>
    <p:sldId id="316" r:id="rId25"/>
    <p:sldId id="317" r:id="rId26"/>
    <p:sldId id="326" r:id="rId27"/>
    <p:sldId id="334" r:id="rId28"/>
    <p:sldId id="335" r:id="rId29"/>
    <p:sldId id="328" r:id="rId30"/>
    <p:sldId id="332" r:id="rId31"/>
    <p:sldId id="333" r:id="rId32"/>
    <p:sldId id="325" r:id="rId33"/>
  </p:sldIdLst>
  <p:sldSz cx="9144000" cy="6858000" type="screen4x3"/>
  <p:notesSz cx="9926638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zkFqzVksITdaZSj3jsysfA==" hashData="ogMgWfmgrK3H5VGmE2DFqee9IZk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D82"/>
    <a:srgbClr val="242852"/>
    <a:srgbClr val="62BEFF"/>
    <a:srgbClr val="FFF20C"/>
    <a:srgbClr val="6D9CE3"/>
    <a:srgbClr val="0081FF"/>
    <a:srgbClr val="6FBDFF"/>
    <a:srgbClr val="0DD6FF"/>
    <a:srgbClr val="127FE3"/>
    <a:srgbClr val="1842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24" autoAdjust="0"/>
    <p:restoredTop sz="85913" autoAdjust="0"/>
  </p:normalViewPr>
  <p:slideViewPr>
    <p:cSldViewPr>
      <p:cViewPr>
        <p:scale>
          <a:sx n="108" d="100"/>
          <a:sy n="108" d="100"/>
        </p:scale>
        <p:origin x="-1692" y="-72"/>
      </p:cViewPr>
      <p:guideLst>
        <p:guide orient="horz" pos="576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01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os:Desktop:apple:APPL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os:Desktop:apple:APPL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bos:Desktop:APPL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os:Desktop:apple:APPL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os:Desktop:apple:APPL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os:Desktop:APPLE:Total%20Package:APPLE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Market Cap (US $ billion, 06/02/2011)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'Market Cap'!$C$1</c:f>
              <c:strCache>
                <c:ptCount val="1"/>
                <c:pt idx="0">
                  <c:v>Market Cap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3366FF"/>
              </a:solidFill>
            </c:spPr>
          </c:dPt>
          <c:cat>
            <c:strRef>
              <c:f>'Market Cap'!$B$2:$B$9</c:f>
              <c:strCache>
                <c:ptCount val="8"/>
                <c:pt idx="0">
                  <c:v>Exxon Mobil</c:v>
                </c:pt>
                <c:pt idx="1">
                  <c:v>Apple</c:v>
                </c:pt>
                <c:pt idx="2">
                  <c:v>Microsoft</c:v>
                </c:pt>
                <c:pt idx="3">
                  <c:v>Google</c:v>
                </c:pt>
                <c:pt idx="4">
                  <c:v>IBM</c:v>
                </c:pt>
                <c:pt idx="5">
                  <c:v>Oracle</c:v>
                </c:pt>
                <c:pt idx="6">
                  <c:v>GE</c:v>
                </c:pt>
                <c:pt idx="7">
                  <c:v>Walmart</c:v>
                </c:pt>
              </c:strCache>
            </c:strRef>
          </c:cat>
          <c:val>
            <c:numRef>
              <c:f>'Market Cap'!$C$2:$C$9</c:f>
              <c:numCache>
                <c:formatCode>0</c:formatCode>
                <c:ptCount val="8"/>
                <c:pt idx="0">
                  <c:v>401</c:v>
                </c:pt>
                <c:pt idx="1">
                  <c:v>320</c:v>
                </c:pt>
                <c:pt idx="2">
                  <c:v>204</c:v>
                </c:pt>
                <c:pt idx="3">
                  <c:v>170</c:v>
                </c:pt>
                <c:pt idx="4">
                  <c:v>201</c:v>
                </c:pt>
                <c:pt idx="5">
                  <c:v>165</c:v>
                </c:pt>
                <c:pt idx="6">
                  <c:v>202</c:v>
                </c:pt>
                <c:pt idx="7">
                  <c:v>187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895104"/>
        <c:axId val="72896896"/>
      </c:barChart>
      <c:catAx>
        <c:axId val="72895104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noFill/>
        </c:spPr>
        <c:crossAx val="72896896"/>
        <c:crosses val="autoZero"/>
        <c:auto val="1"/>
        <c:lblAlgn val="ctr"/>
        <c:lblOffset val="100"/>
        <c:noMultiLvlLbl val="0"/>
      </c:catAx>
      <c:valAx>
        <c:axId val="72896896"/>
        <c:scaling>
          <c:orientation val="minMax"/>
          <c:max val="40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7289510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1">
          <a:solidFill>
            <a:srgbClr val="184D82"/>
          </a:solidFill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7519300315474E-2"/>
          <c:y val="0.11081409477521301"/>
          <c:w val="0.88547282566877805"/>
          <c:h val="0.80170109356014596"/>
        </c:manualLayout>
      </c:layout>
      <c:bubbleChart>
        <c:varyColors val="0"/>
        <c:ser>
          <c:idx val="0"/>
          <c:order val="0"/>
          <c:tx>
            <c:strRef>
              <c:f>Sheet3!$B$20</c:f>
              <c:strCache>
                <c:ptCount val="1"/>
                <c:pt idx="0">
                  <c:v>Profitability</c:v>
                </c:pt>
              </c:strCache>
            </c:strRef>
          </c:tx>
          <c:invertIfNegative val="0"/>
          <c:xVal>
            <c:numRef>
              <c:f>Sheet3!$A$21:$A$35</c:f>
              <c:numCache>
                <c:formatCode>General</c:formatCode>
                <c:ptCount val="1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</c:numCache>
            </c:numRef>
          </c:xVal>
          <c:yVal>
            <c:numRef>
              <c:f>Sheet3!$B$21:$B$35</c:f>
              <c:numCache>
                <c:formatCode>_(#,##0.0%_);_(\(#,##0.0%\)_);_(#,##0.0%_)</c:formatCode>
                <c:ptCount val="15"/>
                <c:pt idx="0">
                  <c:v>-8.3000000000000004E-2</c:v>
                </c:pt>
                <c:pt idx="1">
                  <c:v>-0.14799999999999999</c:v>
                </c:pt>
                <c:pt idx="2">
                  <c:v>5.1999999999999998E-2</c:v>
                </c:pt>
                <c:pt idx="3">
                  <c:v>9.8000000000000004E-2</c:v>
                </c:pt>
                <c:pt idx="4">
                  <c:v>9.8000000000000004E-2</c:v>
                </c:pt>
                <c:pt idx="5">
                  <c:v>-5.0000000000000001E-3</c:v>
                </c:pt>
                <c:pt idx="6">
                  <c:v>1.0999999999999999E-2</c:v>
                </c:pt>
                <c:pt idx="7">
                  <c:v>1.0999999999999999E-2</c:v>
                </c:pt>
                <c:pt idx="8">
                  <c:v>3.2000000000000001E-2</c:v>
                </c:pt>
                <c:pt idx="9">
                  <c:v>9.5000000000000001E-2</c:v>
                </c:pt>
                <c:pt idx="10">
                  <c:v>0.10299999999999999</c:v>
                </c:pt>
                <c:pt idx="11">
                  <c:v>0.14199999999999999</c:v>
                </c:pt>
                <c:pt idx="12">
                  <c:v>0.16300000000000001</c:v>
                </c:pt>
                <c:pt idx="13">
                  <c:v>0.192</c:v>
                </c:pt>
                <c:pt idx="14">
                  <c:v>0.215</c:v>
                </c:pt>
              </c:numCache>
            </c:numRef>
          </c:yVal>
          <c:bubbleSize>
            <c:numRef>
              <c:f>Sheet3!$C$21:$C$35</c:f>
              <c:numCache>
                <c:formatCode>_(* #,##0.0_);_(* \(#,##0.0\)_)\ ;_(* 0_)</c:formatCode>
                <c:ptCount val="15"/>
                <c:pt idx="0">
                  <c:v>9833</c:v>
                </c:pt>
                <c:pt idx="1">
                  <c:v>7081</c:v>
                </c:pt>
                <c:pt idx="2">
                  <c:v>5941</c:v>
                </c:pt>
                <c:pt idx="3">
                  <c:v>6134</c:v>
                </c:pt>
                <c:pt idx="4">
                  <c:v>7983</c:v>
                </c:pt>
                <c:pt idx="5">
                  <c:v>5363</c:v>
                </c:pt>
                <c:pt idx="6">
                  <c:v>5742</c:v>
                </c:pt>
                <c:pt idx="7">
                  <c:v>6207</c:v>
                </c:pt>
                <c:pt idx="8">
                  <c:v>8279</c:v>
                </c:pt>
                <c:pt idx="9">
                  <c:v>13931</c:v>
                </c:pt>
                <c:pt idx="10">
                  <c:v>19315</c:v>
                </c:pt>
                <c:pt idx="11">
                  <c:v>24578</c:v>
                </c:pt>
                <c:pt idx="12">
                  <c:v>37491</c:v>
                </c:pt>
                <c:pt idx="13">
                  <c:v>42905</c:v>
                </c:pt>
                <c:pt idx="14">
                  <c:v>65225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72915584"/>
        <c:axId val="72921472"/>
      </c:bubbleChart>
      <c:valAx>
        <c:axId val="72915584"/>
        <c:scaling>
          <c:orientation val="minMax"/>
          <c:max val="2012"/>
          <c:min val="1995"/>
        </c:scaling>
        <c:delete val="0"/>
        <c:axPos val="b"/>
        <c:numFmt formatCode="General" sourceLinked="1"/>
        <c:majorTickMark val="out"/>
        <c:minorTickMark val="none"/>
        <c:tickLblPos val="nextTo"/>
        <c:crossAx val="72921472"/>
        <c:crossesAt val="-0.2"/>
        <c:crossBetween val="midCat"/>
        <c:majorUnit val="1"/>
        <c:minorUnit val="1"/>
      </c:valAx>
      <c:valAx>
        <c:axId val="72921472"/>
        <c:scaling>
          <c:orientation val="minMax"/>
          <c:min val="-0.2"/>
        </c:scaling>
        <c:delete val="0"/>
        <c:axPos val="l"/>
        <c:majorGridlines/>
        <c:numFmt formatCode="_(#,##0.0%_);_(\(#,##0.0%\)_);_(#,##0.0%_)" sourceLinked="1"/>
        <c:majorTickMark val="out"/>
        <c:minorTickMark val="none"/>
        <c:tickLblPos val="nextTo"/>
        <c:crossAx val="7291558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184D82"/>
          </a:solidFill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Sheet3!$D$20</c:f>
              <c:strCache>
                <c:ptCount val="1"/>
                <c:pt idx="0">
                  <c:v>Market cap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100" b="1">
                    <a:solidFill>
                      <a:srgbClr val="184D82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Sheet3!$A$21:$A$35</c:f>
              <c:numCache>
                <c:formatCode>General</c:formatCode>
                <c:ptCount val="1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</c:numCache>
            </c:numRef>
          </c:cat>
          <c:val>
            <c:numRef>
              <c:f>Sheet3!$D$21:$D$35</c:f>
              <c:numCache>
                <c:formatCode>_(* #,##0.0_);_(* \(#,##0.0\)_)\ ;_(* 0_)</c:formatCode>
                <c:ptCount val="15"/>
                <c:pt idx="0">
                  <c:v>2769.6354999999999</c:v>
                </c:pt>
                <c:pt idx="1">
                  <c:v>2013.408171</c:v>
                </c:pt>
                <c:pt idx="2">
                  <c:v>5387.4327539999986</c:v>
                </c:pt>
                <c:pt idx="3">
                  <c:v>16077.948216999999</c:v>
                </c:pt>
                <c:pt idx="4">
                  <c:v>4849.2961439999999</c:v>
                </c:pt>
                <c:pt idx="5">
                  <c:v>7386.1831679999996</c:v>
                </c:pt>
                <c:pt idx="6">
                  <c:v>5096.1812</c:v>
                </c:pt>
                <c:pt idx="7">
                  <c:v>7141.2697000000007</c:v>
                </c:pt>
                <c:pt idx="8">
                  <c:v>25200.995439999999</c:v>
                </c:pt>
                <c:pt idx="9">
                  <c:v>60342.188800000011</c:v>
                </c:pt>
                <c:pt idx="10">
                  <c:v>72900.806159999993</c:v>
                </c:pt>
                <c:pt idx="11">
                  <c:v>143323.65470000001</c:v>
                </c:pt>
                <c:pt idx="12">
                  <c:v>91826.985499999995</c:v>
                </c:pt>
                <c:pt idx="13">
                  <c:v>177766.81685999999</c:v>
                </c:pt>
                <c:pt idx="14">
                  <c:v>281963.04509999999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2927872"/>
        <c:axId val="72930816"/>
      </c:lineChart>
      <c:catAx>
        <c:axId val="729278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2930816"/>
        <c:crosses val="autoZero"/>
        <c:auto val="1"/>
        <c:lblAlgn val="ctr"/>
        <c:lblOffset val="100"/>
        <c:noMultiLvlLbl val="0"/>
      </c:catAx>
      <c:valAx>
        <c:axId val="72930816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extTo"/>
        <c:crossAx val="72927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'Net Sales'!$A$42</c:f>
              <c:strCache>
                <c:ptCount val="1"/>
                <c:pt idx="0">
                  <c:v>iPod</c:v>
                </c:pt>
              </c:strCache>
            </c:strRef>
          </c:tx>
          <c:cat>
            <c:numRef>
              <c:f>'Net Sales'!$D$2:$L$2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'Net Sales'!$D$42:$L$42</c:f>
              <c:numCache>
                <c:formatCode>#,##0</c:formatCode>
                <c:ptCount val="9"/>
                <c:pt idx="0">
                  <c:v>143</c:v>
                </c:pt>
                <c:pt idx="1">
                  <c:v>345</c:v>
                </c:pt>
                <c:pt idx="2">
                  <c:v>1306</c:v>
                </c:pt>
                <c:pt idx="3">
                  <c:v>4540</c:v>
                </c:pt>
                <c:pt idx="4">
                  <c:v>7676</c:v>
                </c:pt>
                <c:pt idx="5">
                  <c:v>8305</c:v>
                </c:pt>
                <c:pt idx="6">
                  <c:v>9153</c:v>
                </c:pt>
                <c:pt idx="7">
                  <c:v>8091</c:v>
                </c:pt>
                <c:pt idx="8">
                  <c:v>8274</c:v>
                </c:pt>
              </c:numCache>
            </c:numRef>
          </c:val>
        </c:ser>
        <c:ser>
          <c:idx val="1"/>
          <c:order val="1"/>
          <c:tx>
            <c:strRef>
              <c:f>'Net Sales'!$A$43</c:f>
              <c:strCache>
                <c:ptCount val="1"/>
                <c:pt idx="0">
                  <c:v>Other music related products and services</c:v>
                </c:pt>
              </c:strCache>
            </c:strRef>
          </c:tx>
          <c:cat>
            <c:numRef>
              <c:f>'Net Sales'!$D$2:$L$2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'Net Sales'!$D$43:$L$43</c:f>
              <c:numCache>
                <c:formatCode>#,##0</c:formatCode>
                <c:ptCount val="9"/>
                <c:pt idx="0">
                  <c:v>4</c:v>
                </c:pt>
                <c:pt idx="1">
                  <c:v>36</c:v>
                </c:pt>
                <c:pt idx="2">
                  <c:v>278</c:v>
                </c:pt>
                <c:pt idx="3">
                  <c:v>899</c:v>
                </c:pt>
                <c:pt idx="4">
                  <c:v>1885</c:v>
                </c:pt>
                <c:pt idx="5">
                  <c:v>2496</c:v>
                </c:pt>
                <c:pt idx="6">
                  <c:v>3349</c:v>
                </c:pt>
                <c:pt idx="7">
                  <c:v>4036</c:v>
                </c:pt>
                <c:pt idx="8">
                  <c:v>4948</c:v>
                </c:pt>
              </c:numCache>
            </c:numRef>
          </c:val>
        </c:ser>
        <c:ser>
          <c:idx val="2"/>
          <c:order val="2"/>
          <c:tx>
            <c:strRef>
              <c:f>'Net Sales'!$A$44</c:f>
              <c:strCache>
                <c:ptCount val="1"/>
                <c:pt idx="0">
                  <c:v>Apple's total revenue</c:v>
                </c:pt>
              </c:strCache>
            </c:strRef>
          </c:tx>
          <c:cat>
            <c:numRef>
              <c:f>'Net Sales'!$D$2:$L$2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'Net Sales'!$D$12:$L$12</c:f>
              <c:numCache>
                <c:formatCode>#,##0</c:formatCode>
                <c:ptCount val="9"/>
                <c:pt idx="0">
                  <c:v>5742</c:v>
                </c:pt>
                <c:pt idx="1">
                  <c:v>6207</c:v>
                </c:pt>
                <c:pt idx="2">
                  <c:v>8279</c:v>
                </c:pt>
                <c:pt idx="3">
                  <c:v>13931</c:v>
                </c:pt>
                <c:pt idx="4">
                  <c:v>19315</c:v>
                </c:pt>
                <c:pt idx="5">
                  <c:v>24006</c:v>
                </c:pt>
                <c:pt idx="6">
                  <c:v>37491</c:v>
                </c:pt>
                <c:pt idx="7">
                  <c:v>42905</c:v>
                </c:pt>
                <c:pt idx="8">
                  <c:v>65225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967296"/>
        <c:axId val="72968832"/>
      </c:areaChart>
      <c:catAx>
        <c:axId val="7296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2968832"/>
        <c:crosses val="autoZero"/>
        <c:auto val="1"/>
        <c:lblAlgn val="ctr"/>
        <c:lblOffset val="100"/>
        <c:noMultiLvlLbl val="0"/>
      </c:catAx>
      <c:valAx>
        <c:axId val="72968832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72967296"/>
        <c:crosses val="autoZero"/>
        <c:crossBetween val="midCat"/>
        <c:dispUnits>
          <c:builtInUnit val="thousands"/>
        </c:dispUnits>
      </c:valAx>
      <c:spPr>
        <a:noFill/>
      </c:spPr>
    </c:plotArea>
    <c:legend>
      <c:legendPos val="b"/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50">
          <a:solidFill>
            <a:schemeClr val="tx1"/>
          </a:solidFill>
        </a:defRPr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areaChart>
        <c:grouping val="standard"/>
        <c:varyColors val="0"/>
        <c:ser>
          <c:idx val="1"/>
          <c:order val="0"/>
          <c:tx>
            <c:strRef>
              <c:f>'Net Sales'!$A$12</c:f>
              <c:strCache>
                <c:ptCount val="1"/>
                <c:pt idx="0">
                  <c:v>Total net sales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5400">
              <a:noFill/>
            </a:ln>
          </c:spPr>
          <c:val>
            <c:numRef>
              <c:f>'Net Sales'!$I$12:$L$12</c:f>
              <c:numCache>
                <c:formatCode>#,##0</c:formatCode>
                <c:ptCount val="4"/>
                <c:pt idx="0">
                  <c:v>24006</c:v>
                </c:pt>
                <c:pt idx="1">
                  <c:v>37491</c:v>
                </c:pt>
                <c:pt idx="2">
                  <c:v>42905</c:v>
                </c:pt>
                <c:pt idx="3">
                  <c:v>65225</c:v>
                </c:pt>
              </c:numCache>
            </c:numRef>
          </c:val>
        </c:ser>
        <c:ser>
          <c:idx val="0"/>
          <c:order val="1"/>
          <c:tx>
            <c:strRef>
              <c:f>'Net Sales'!$A$8</c:f>
              <c:strCache>
                <c:ptCount val="1"/>
                <c:pt idx="0">
                  <c:v>iPhone and related products and services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numRef>
              <c:f>'Net Sales'!$I$2:$L$2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'Net Sales'!$I$8:$L$8</c:f>
              <c:numCache>
                <c:formatCode>#,##0</c:formatCode>
                <c:ptCount val="4"/>
                <c:pt idx="0">
                  <c:v>123</c:v>
                </c:pt>
                <c:pt idx="1">
                  <c:v>6742</c:v>
                </c:pt>
                <c:pt idx="2">
                  <c:v>13033</c:v>
                </c:pt>
                <c:pt idx="3">
                  <c:v>26179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992256"/>
        <c:axId val="72993792"/>
      </c:areaChart>
      <c:catAx>
        <c:axId val="7299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2993792"/>
        <c:crosses val="autoZero"/>
        <c:auto val="1"/>
        <c:lblAlgn val="ctr"/>
        <c:lblOffset val="100"/>
        <c:noMultiLvlLbl val="0"/>
      </c:catAx>
      <c:valAx>
        <c:axId val="72993792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72992256"/>
        <c:crosses val="autoZero"/>
        <c:crossBetween val="midCat"/>
        <c:dispUnits>
          <c:builtInUnit val="thousands"/>
        </c:dispUnits>
      </c:valAx>
      <c:spPr>
        <a:noFill/>
      </c:spPr>
    </c:plotArea>
    <c:legend>
      <c:legendPos val="b"/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100">
          <a:solidFill>
            <a:schemeClr val="tx1"/>
          </a:solidFill>
        </a:defRPr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373956986719903E-2"/>
          <c:y val="3.77358490566038E-2"/>
          <c:w val="0.67611787519097399"/>
          <c:h val="0.883367198838897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'Net Sales'!$A$5</c:f>
              <c:strCache>
                <c:ptCount val="1"/>
                <c:pt idx="0">
                  <c:v>Total Macintosh net sales</c:v>
                </c:pt>
              </c:strCache>
            </c:strRef>
          </c:tx>
          <c:invertIfNegative val="0"/>
          <c:cat>
            <c:numRef>
              <c:f>'Net Sales'!$B$2:$M$2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'Net Sales'!$B$5:$M$5</c:f>
              <c:numCache>
                <c:formatCode>#,##0</c:formatCode>
                <c:ptCount val="12"/>
                <c:pt idx="0">
                  <c:v>6885</c:v>
                </c:pt>
                <c:pt idx="1">
                  <c:v>4403</c:v>
                </c:pt>
                <c:pt idx="2">
                  <c:v>4534</c:v>
                </c:pt>
                <c:pt idx="3">
                  <c:v>4491</c:v>
                </c:pt>
                <c:pt idx="4">
                  <c:v>4923</c:v>
                </c:pt>
                <c:pt idx="5">
                  <c:v>6275</c:v>
                </c:pt>
                <c:pt idx="6">
                  <c:v>7375</c:v>
                </c:pt>
                <c:pt idx="7">
                  <c:v>10314</c:v>
                </c:pt>
                <c:pt idx="8">
                  <c:v>14354</c:v>
                </c:pt>
                <c:pt idx="9">
                  <c:v>13859</c:v>
                </c:pt>
                <c:pt idx="10">
                  <c:v>17479</c:v>
                </c:pt>
                <c:pt idx="11">
                  <c:v>21783</c:v>
                </c:pt>
              </c:numCache>
            </c:numRef>
          </c:val>
        </c:ser>
        <c:ser>
          <c:idx val="5"/>
          <c:order val="1"/>
          <c:tx>
            <c:strRef>
              <c:f>'Net Sales'!$A$10</c:f>
              <c:strCache>
                <c:ptCount val="1"/>
                <c:pt idx="0">
                  <c:v>Peripherals and other hardware</c:v>
                </c:pt>
              </c:strCache>
            </c:strRef>
          </c:tx>
          <c:invertIfNegative val="0"/>
          <c:cat>
            <c:numRef>
              <c:f>'Net Sales'!$B$2:$M$2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'Net Sales'!$B$10:$M$10</c:f>
              <c:numCache>
                <c:formatCode>#,##0</c:formatCode>
                <c:ptCount val="12"/>
                <c:pt idx="0">
                  <c:v>1098</c:v>
                </c:pt>
                <c:pt idx="1">
                  <c:v>387</c:v>
                </c:pt>
                <c:pt idx="2">
                  <c:v>527</c:v>
                </c:pt>
                <c:pt idx="3">
                  <c:v>691</c:v>
                </c:pt>
                <c:pt idx="4">
                  <c:v>951</c:v>
                </c:pt>
                <c:pt idx="5">
                  <c:v>1126</c:v>
                </c:pt>
                <c:pt idx="6">
                  <c:v>1100</c:v>
                </c:pt>
                <c:pt idx="7">
                  <c:v>1260</c:v>
                </c:pt>
                <c:pt idx="8">
                  <c:v>1694</c:v>
                </c:pt>
                <c:pt idx="9">
                  <c:v>1475</c:v>
                </c:pt>
                <c:pt idx="10">
                  <c:v>1814</c:v>
                </c:pt>
                <c:pt idx="11">
                  <c:v>2330</c:v>
                </c:pt>
              </c:numCache>
            </c:numRef>
          </c:val>
        </c:ser>
        <c:ser>
          <c:idx val="6"/>
          <c:order val="2"/>
          <c:tx>
            <c:strRef>
              <c:f>'Net Sales'!$A$11</c:f>
              <c:strCache>
                <c:ptCount val="1"/>
                <c:pt idx="0">
                  <c:v>Software, service, others sales</c:v>
                </c:pt>
              </c:strCache>
            </c:strRef>
          </c:tx>
          <c:invertIfNegative val="0"/>
          <c:cat>
            <c:numRef>
              <c:f>'Net Sales'!$B$2:$M$2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'Net Sales'!$B$11:$M$11</c:f>
              <c:numCache>
                <c:formatCode>#,##0</c:formatCode>
                <c:ptCount val="12"/>
                <c:pt idx="1">
                  <c:v>573</c:v>
                </c:pt>
                <c:pt idx="2">
                  <c:v>534</c:v>
                </c:pt>
                <c:pt idx="3">
                  <c:v>644</c:v>
                </c:pt>
                <c:pt idx="4">
                  <c:v>821</c:v>
                </c:pt>
                <c:pt idx="5">
                  <c:v>1091</c:v>
                </c:pt>
                <c:pt idx="6">
                  <c:v>1279</c:v>
                </c:pt>
                <c:pt idx="7">
                  <c:v>1508</c:v>
                </c:pt>
                <c:pt idx="8">
                  <c:v>2208</c:v>
                </c:pt>
                <c:pt idx="9">
                  <c:v>2411</c:v>
                </c:pt>
                <c:pt idx="10">
                  <c:v>2573</c:v>
                </c:pt>
                <c:pt idx="11">
                  <c:v>2954</c:v>
                </c:pt>
              </c:numCache>
            </c:numRef>
          </c:val>
        </c:ser>
        <c:ser>
          <c:idx val="1"/>
          <c:order val="3"/>
          <c:tx>
            <c:strRef>
              <c:f>'Net Sales'!$A$6</c:f>
              <c:strCache>
                <c:ptCount val="1"/>
                <c:pt idx="0">
                  <c:v>iPod</c:v>
                </c:pt>
              </c:strCache>
            </c:strRef>
          </c:tx>
          <c:invertIfNegative val="0"/>
          <c:cat>
            <c:numRef>
              <c:f>'Net Sales'!$B$2:$M$2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'Net Sales'!$B$6:$M$6</c:f>
              <c:numCache>
                <c:formatCode>#,##0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143</c:v>
                </c:pt>
                <c:pt idx="3">
                  <c:v>345</c:v>
                </c:pt>
                <c:pt idx="4">
                  <c:v>1306</c:v>
                </c:pt>
                <c:pt idx="5">
                  <c:v>4540</c:v>
                </c:pt>
                <c:pt idx="6">
                  <c:v>7676</c:v>
                </c:pt>
                <c:pt idx="7">
                  <c:v>8305</c:v>
                </c:pt>
                <c:pt idx="8">
                  <c:v>9153</c:v>
                </c:pt>
                <c:pt idx="9">
                  <c:v>8091</c:v>
                </c:pt>
                <c:pt idx="10">
                  <c:v>8274</c:v>
                </c:pt>
                <c:pt idx="11">
                  <c:v>7453</c:v>
                </c:pt>
              </c:numCache>
            </c:numRef>
          </c:val>
        </c:ser>
        <c:ser>
          <c:idx val="2"/>
          <c:order val="4"/>
          <c:tx>
            <c:strRef>
              <c:f>'Net Sales'!$A$7</c:f>
              <c:strCache>
                <c:ptCount val="1"/>
                <c:pt idx="0">
                  <c:v>Other music related products and services</c:v>
                </c:pt>
              </c:strCache>
            </c:strRef>
          </c:tx>
          <c:invertIfNegative val="0"/>
          <c:cat>
            <c:numRef>
              <c:f>'Net Sales'!$B$2:$M$2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'Net Sales'!$B$7:$M$7</c:f>
              <c:numCache>
                <c:formatCode>#,##0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36</c:v>
                </c:pt>
                <c:pt idx="4">
                  <c:v>278</c:v>
                </c:pt>
                <c:pt idx="5">
                  <c:v>899</c:v>
                </c:pt>
                <c:pt idx="6">
                  <c:v>1885</c:v>
                </c:pt>
                <c:pt idx="7">
                  <c:v>2496</c:v>
                </c:pt>
                <c:pt idx="8">
                  <c:v>3349</c:v>
                </c:pt>
                <c:pt idx="9">
                  <c:v>4036</c:v>
                </c:pt>
                <c:pt idx="10">
                  <c:v>4948</c:v>
                </c:pt>
                <c:pt idx="11">
                  <c:v>6413</c:v>
                </c:pt>
              </c:numCache>
            </c:numRef>
          </c:val>
        </c:ser>
        <c:ser>
          <c:idx val="3"/>
          <c:order val="5"/>
          <c:tx>
            <c:strRef>
              <c:f>'Net Sales'!$A$8</c:f>
              <c:strCache>
                <c:ptCount val="1"/>
                <c:pt idx="0">
                  <c:v>iPhone and related products and services</c:v>
                </c:pt>
              </c:strCache>
            </c:strRef>
          </c:tx>
          <c:invertIfNegative val="0"/>
          <c:cat>
            <c:numRef>
              <c:f>'Net Sales'!$B$2:$M$2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'Net Sales'!$B$8:$M$8</c:f>
              <c:numCache>
                <c:formatCode>#,##0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123</c:v>
                </c:pt>
                <c:pt idx="8">
                  <c:v>6742</c:v>
                </c:pt>
                <c:pt idx="9">
                  <c:v>13033</c:v>
                </c:pt>
                <c:pt idx="10">
                  <c:v>26179</c:v>
                </c:pt>
                <c:pt idx="11">
                  <c:v>47057</c:v>
                </c:pt>
              </c:numCache>
            </c:numRef>
          </c:val>
        </c:ser>
        <c:ser>
          <c:idx val="4"/>
          <c:order val="6"/>
          <c:tx>
            <c:strRef>
              <c:f>'Net Sales'!$A$9</c:f>
              <c:strCache>
                <c:ptCount val="1"/>
                <c:pt idx="0">
                  <c:v>iPad and related products and services</c:v>
                </c:pt>
              </c:strCache>
            </c:strRef>
          </c:tx>
          <c:invertIfNegative val="0"/>
          <c:cat>
            <c:numRef>
              <c:f>'Net Sales'!$B$2:$M$2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'Net Sales'!$B$9:$M$9</c:f>
              <c:numCache>
                <c:formatCode>#,##0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4958</c:v>
                </c:pt>
                <c:pt idx="11">
                  <c:v>20358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73017216"/>
        <c:axId val="73018752"/>
      </c:barChart>
      <c:catAx>
        <c:axId val="7301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solidFill>
                  <a:srgbClr val="184D82"/>
                </a:solidFill>
              </a:defRPr>
            </a:pPr>
            <a:endParaRPr lang="fr-FR"/>
          </a:p>
        </c:txPr>
        <c:crossAx val="73018752"/>
        <c:crosses val="autoZero"/>
        <c:auto val="1"/>
        <c:lblAlgn val="ctr"/>
        <c:lblOffset val="100"/>
        <c:noMultiLvlLbl val="0"/>
      </c:catAx>
      <c:valAx>
        <c:axId val="73018752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solidFill>
                  <a:srgbClr val="184D82"/>
                </a:solidFill>
              </a:defRPr>
            </a:pPr>
            <a:endParaRPr lang="fr-FR"/>
          </a:p>
        </c:txPr>
        <c:crossAx val="73017216"/>
        <c:crosses val="autoZero"/>
        <c:crossBetween val="between"/>
        <c:dispUnits>
          <c:builtInUnit val="thousands"/>
        </c:dispUnits>
      </c:valAx>
      <c:spPr>
        <a:noFill/>
      </c:spPr>
    </c:plotArea>
    <c:legend>
      <c:legendPos val="r"/>
      <c:layout>
        <c:manualLayout>
          <c:xMode val="edge"/>
          <c:yMode val="edge"/>
          <c:x val="0.78779033964038103"/>
          <c:y val="3.2958744124681347E-2"/>
          <c:w val="0.20026936185215699"/>
          <c:h val="0.95277500590633368"/>
        </c:manualLayout>
      </c:layout>
      <c:overlay val="0"/>
      <c:txPr>
        <a:bodyPr/>
        <a:lstStyle/>
        <a:p>
          <a:pPr>
            <a:defRPr sz="1200">
              <a:solidFill>
                <a:srgbClr val="184D82"/>
              </a:solidFill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solidFill>
            <a:schemeClr val="tx1"/>
          </a:solidFill>
        </a:defRPr>
      </a:pPr>
      <a:endParaRPr lang="fr-F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0.55408</cdr:x>
      <cdr:y>0.03339</cdr:y>
    </cdr:from>
    <cdr:to>
      <cdr:x>0.94802</cdr:x>
      <cdr:y>0.15104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54146" y="137613"/>
          <a:ext cx="2953492" cy="4848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 rtl="0"/>
          <a:r>
            <a:rPr lang="en-US" sz="2000" b="1" kern="1200" dirty="0">
              <a:solidFill>
                <a:schemeClr val="accent1">
                  <a:lumMod val="75000"/>
                </a:schemeClr>
              </a:solidFill>
              <a:cs typeface="Arial"/>
            </a:rPr>
            <a:t>Market cap </a:t>
          </a:r>
          <a:r>
            <a:rPr lang="en-US" sz="1800" kern="1200" dirty="0">
              <a:solidFill>
                <a:schemeClr val="accent1">
                  <a:lumMod val="75000"/>
                </a:schemeClr>
              </a:solidFill>
              <a:cs typeface="Arial"/>
            </a:rPr>
            <a:t>(US $ million)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93480-B7E9-C246-A7F4-C6D736CA62B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49352-9758-5B48-A056-05CB99472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65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1528D-0990-47BA-9652-3717FDB4AF4B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57550"/>
            <a:ext cx="794131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FCADB-9E3B-4986-B2EB-08D789B18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70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B795F-0362-214F-9C36-BDC3FBA183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63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FCADB-9E3B-4986-B2EB-08D789B187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FCADB-9E3B-4986-B2EB-08D789B1877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67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FCADB-9E3B-4986-B2EB-08D789B187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FCADB-9E3B-4986-B2EB-08D789B1877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FCADB-9E3B-4986-B2EB-08D789B1877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B795F-0362-214F-9C36-BDC3FBA1833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573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FCADB-9E3B-4986-B2EB-08D789B1877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FCADB-9E3B-4986-B2EB-08D789B1877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B795F-0362-214F-9C36-BDC3FBA1833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09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B795F-0362-214F-9C36-BDC3FBA183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72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B795F-0362-214F-9C36-BDC3FBA183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2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4C8B57-98F1-4990-A369-9A187DE04590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FCADB-9E3B-4986-B2EB-08D789B187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dirty="0" smtClean="0">
              <a:solidFill>
                <a:srgbClr val="FF0000"/>
              </a:solidFill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2B0430-A111-4EBA-A687-F3153C895097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FCADB-9E3B-4986-B2EB-08D789B187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FCADB-9E3B-4986-B2EB-08D789B187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B795F-0362-214F-9C36-BDC3FBA1833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7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697" y="1452852"/>
            <a:ext cx="7935563" cy="202345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4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dirty="0"/>
          </a:p>
        </p:txBody>
      </p:sp>
      <p:grpSp>
        <p:nvGrpSpPr>
          <p:cNvPr id="16" name="Group 16"/>
          <p:cNvGrpSpPr/>
          <p:nvPr/>
        </p:nvGrpSpPr>
        <p:grpSpPr>
          <a:xfrm>
            <a:off x="286449" y="3606458"/>
            <a:ext cx="8576373" cy="137411"/>
            <a:chOff x="284163" y="1759424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094-7400-46F1-AA36-F2285AB313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/>
          <a:lstStyle/>
          <a:p>
            <a:fld id="{E86AC120-6EDD-4B28-8EBC-4EB97D5E23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ko-KR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094-7400-46F1-AA36-F2285AB313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/>
          <a:lstStyle/>
          <a:p>
            <a:fld id="{E86AC120-6EDD-4B28-8EBC-4EB97D5E23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094-7400-46F1-AA36-F2285AB313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/>
          <a:lstStyle/>
          <a:p>
            <a:fld id="{E86AC120-6EDD-4B28-8EBC-4EB97D5E23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altLang="ko-K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094-7400-46F1-AA36-F2285AB313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/>
          <a:lstStyle/>
          <a:p>
            <a:fld id="{E86AC120-6EDD-4B28-8EBC-4EB97D5E23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697" y="1452852"/>
            <a:ext cx="7935563" cy="202345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4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dirty="0"/>
          </a:p>
        </p:txBody>
      </p:sp>
      <p:grpSp>
        <p:nvGrpSpPr>
          <p:cNvPr id="16" name="Group 16"/>
          <p:cNvGrpSpPr/>
          <p:nvPr/>
        </p:nvGrpSpPr>
        <p:grpSpPr>
          <a:xfrm>
            <a:off x="286449" y="3606458"/>
            <a:ext cx="8576373" cy="137411"/>
            <a:chOff x="284163" y="1759424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83216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697" y="1452852"/>
            <a:ext cx="7935563" cy="202345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4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dirty="0"/>
          </a:p>
        </p:txBody>
      </p:sp>
      <p:grpSp>
        <p:nvGrpSpPr>
          <p:cNvPr id="16" name="Group 16"/>
          <p:cNvGrpSpPr/>
          <p:nvPr/>
        </p:nvGrpSpPr>
        <p:grpSpPr>
          <a:xfrm>
            <a:off x="286449" y="3606458"/>
            <a:ext cx="8576373" cy="137411"/>
            <a:chOff x="284163" y="1759424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83216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697" y="1452852"/>
            <a:ext cx="7935563" cy="202345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4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dirty="0"/>
          </a:p>
        </p:txBody>
      </p:sp>
      <p:grpSp>
        <p:nvGrpSpPr>
          <p:cNvPr id="16" name="Group 16"/>
          <p:cNvGrpSpPr/>
          <p:nvPr/>
        </p:nvGrpSpPr>
        <p:grpSpPr>
          <a:xfrm>
            <a:off x="286449" y="3606458"/>
            <a:ext cx="8576373" cy="137411"/>
            <a:chOff x="284163" y="1759424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83216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094-7400-46F1-AA36-F2285AB313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6AC120-6EDD-4B28-8EBC-4EB97D5E23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0619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094-7400-46F1-AA36-F2285AB313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6AC120-6EDD-4B28-8EBC-4EB97D5E23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411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094-7400-46F1-AA36-F2285AB313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6AC120-6EDD-4B28-8EBC-4EB97D5E23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762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449" y="146462"/>
            <a:ext cx="8574087" cy="843630"/>
          </a:xfrm>
        </p:spPr>
        <p:txBody>
          <a:bodyPr/>
          <a:lstStyle>
            <a:lvl1pPr>
              <a:defRPr>
                <a:solidFill>
                  <a:srgbClr val="242852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449" y="1323710"/>
            <a:ext cx="8571801" cy="4802453"/>
          </a:xfrm>
        </p:spPr>
        <p:txBody>
          <a:bodyPr/>
          <a:lstStyle>
            <a:lvl1pPr>
              <a:defRPr>
                <a:solidFill>
                  <a:srgbClr val="242852"/>
                </a:solidFill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</a:defRPr>
            </a:lvl2pPr>
            <a:lvl5pPr>
              <a:defRPr/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dirty="0"/>
          </a:p>
        </p:txBody>
      </p:sp>
      <p:grpSp>
        <p:nvGrpSpPr>
          <p:cNvPr id="12" name="Group 16"/>
          <p:cNvGrpSpPr/>
          <p:nvPr/>
        </p:nvGrpSpPr>
        <p:grpSpPr>
          <a:xfrm>
            <a:off x="286449" y="1094469"/>
            <a:ext cx="8576373" cy="137411"/>
            <a:chOff x="284163" y="1759424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094-7400-46F1-AA36-F2285AB313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5" name="Group 16"/>
          <p:cNvGrpSpPr/>
          <p:nvPr/>
        </p:nvGrpSpPr>
        <p:grpSpPr>
          <a:xfrm>
            <a:off x="286449" y="1094469"/>
            <a:ext cx="8576373" cy="137411"/>
            <a:chOff x="284163" y="1759424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86449" y="1323710"/>
            <a:ext cx="8571801" cy="4802453"/>
          </a:xfrm>
        </p:spPr>
        <p:txBody>
          <a:bodyPr/>
          <a:lstStyle>
            <a:lvl1pPr marL="454025" indent="-454025">
              <a:buSzPct val="100000"/>
              <a:buFont typeface="Wingdings" charset="2"/>
              <a:buChar char="§"/>
              <a:defRPr>
                <a:solidFill>
                  <a:srgbClr val="242852"/>
                </a:solidFill>
              </a:defRPr>
            </a:lvl1pPr>
            <a:lvl2pPr marL="914400" indent="-457200">
              <a:buSzPct val="100000"/>
              <a:buFont typeface="Wingdings" charset="2"/>
              <a:buChar char="§"/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 marL="1260475" indent="-346075">
              <a:buSzPct val="100000"/>
              <a:buFont typeface="Wingdings" charset="2"/>
              <a:buChar char="§"/>
              <a:defRPr/>
            </a:lvl3pPr>
            <a:lvl4pPr marL="1600200" indent="-339725">
              <a:buSzPct val="100000"/>
              <a:buFont typeface="Wingdings" charset="2"/>
              <a:buChar char="§"/>
              <a:defRPr/>
            </a:lvl4pPr>
            <a:lvl5pPr marL="1939925" indent="-331788">
              <a:buSzPct val="100000"/>
              <a:buFont typeface="Wingdings" charset="2"/>
              <a:buChar char="§"/>
              <a:defRPr/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86449" y="146462"/>
            <a:ext cx="8574087" cy="843630"/>
          </a:xfrm>
        </p:spPr>
        <p:txBody>
          <a:bodyPr/>
          <a:lstStyle>
            <a:lvl1pPr>
              <a:defRPr>
                <a:solidFill>
                  <a:srgbClr val="242852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936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094-7400-46F1-AA36-F2285AB313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5" name="Group 16"/>
          <p:cNvGrpSpPr/>
          <p:nvPr/>
        </p:nvGrpSpPr>
        <p:grpSpPr>
          <a:xfrm>
            <a:off x="286449" y="1094469"/>
            <a:ext cx="8576373" cy="137411"/>
            <a:chOff x="284163" y="1759424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86449" y="146462"/>
            <a:ext cx="8574087" cy="843630"/>
          </a:xfrm>
        </p:spPr>
        <p:txBody>
          <a:bodyPr/>
          <a:lstStyle>
            <a:lvl1pPr>
              <a:defRPr>
                <a:solidFill>
                  <a:srgbClr val="242852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6728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094-7400-46F1-AA36-F2285AB313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98564"/>
            <a:ext cx="8574087" cy="4295885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ko-KR" smtClean="0"/>
              <a:t>Click icon to add picture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885018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163" y="182952"/>
            <a:ext cx="8574086" cy="1603518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altLang="ko-KR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094-7400-46F1-AA36-F2285AB313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/>
          <a:lstStyle/>
          <a:p>
            <a:fld id="{E86AC120-6EDD-4B28-8EBC-4EB97D5E23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094-7400-46F1-AA36-F2285AB313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/>
          <a:lstStyle/>
          <a:p>
            <a:fld id="{E86AC120-6EDD-4B28-8EBC-4EB97D5E23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094-7400-46F1-AA36-F2285AB313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/>
          <a:lstStyle/>
          <a:p>
            <a:fld id="{E86AC120-6EDD-4B28-8EBC-4EB97D5E23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7094-7400-46F1-AA36-F2285AB313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/>
          <a:lstStyle/>
          <a:p>
            <a:fld id="{E86AC120-6EDD-4B28-8EBC-4EB97D5E23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449" y="1495900"/>
            <a:ext cx="8571801" cy="4630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28F7094-7400-46F1-AA36-F2285AB3131A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6449" y="146462"/>
            <a:ext cx="8574087" cy="9678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  <p:sldLayoutId id="2147483715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accent2"/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How Apple’s Corporate Strategy Drove High Growth</a:t>
            </a:r>
            <a:endParaRPr lang="en-US" dirty="0">
              <a:solidFill>
                <a:srgbClr val="184D82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6172200" y="6621706"/>
            <a:ext cx="282282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rgbClr val="706469"/>
                </a:solidFill>
                <a:latin typeface="+mj-lt"/>
                <a:sym typeface="Symbol"/>
              </a:rPr>
              <a:t> </a:t>
            </a:r>
            <a:r>
              <a:rPr lang="en-US" altLang="ko-KR" sz="1200" dirty="0" smtClean="0">
                <a:solidFill>
                  <a:srgbClr val="706469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200" dirty="0">
                <a:solidFill>
                  <a:srgbClr val="706469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200" dirty="0" smtClean="0">
                <a:solidFill>
                  <a:srgbClr val="706469"/>
                </a:solidFill>
                <a:latin typeface="+mj-lt"/>
                <a:sym typeface="Helvetica" charset="0"/>
              </a:rPr>
              <a:t>2012</a:t>
            </a:r>
            <a:endParaRPr lang="en-US" altLang="ko-KR" sz="1200" dirty="0">
              <a:solidFill>
                <a:srgbClr val="706469"/>
              </a:solidFill>
              <a:latin typeface="+mj-lt"/>
              <a:sym typeface="Helvetica" charset="0"/>
            </a:endParaRP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0" y="3886200"/>
            <a:ext cx="9144000" cy="1162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  <a:defRPr/>
            </a:pPr>
            <a:r>
              <a:rPr lang="en-US" sz="3600" dirty="0" smtClean="0">
                <a:solidFill>
                  <a:srgbClr val="184D82"/>
                </a:solidFill>
                <a:latin typeface="+mj-lt"/>
              </a:rPr>
              <a:t>Blue Ocean Strategic Moves </a:t>
            </a:r>
          </a:p>
          <a:p>
            <a:pPr>
              <a:buFont typeface="Arial"/>
              <a:buNone/>
              <a:defRPr/>
            </a:pPr>
            <a:r>
              <a:rPr lang="en-US" sz="3600" dirty="0" smtClean="0">
                <a:solidFill>
                  <a:srgbClr val="184D82"/>
                </a:solidFill>
                <a:latin typeface="+mj-lt"/>
              </a:rPr>
              <a:t>from iPod to iPad</a:t>
            </a:r>
            <a:endParaRPr lang="en-US" sz="3600" dirty="0">
              <a:solidFill>
                <a:srgbClr val="184D8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644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81000" y="1927225"/>
            <a:ext cx="7970838" cy="3286491"/>
            <a:chOff x="381000" y="1927225"/>
            <a:chExt cx="7970838" cy="3286491"/>
          </a:xfrm>
        </p:grpSpPr>
        <p:grpSp>
          <p:nvGrpSpPr>
            <p:cNvPr id="2" name="Group 1"/>
            <p:cNvGrpSpPr/>
            <p:nvPr/>
          </p:nvGrpSpPr>
          <p:grpSpPr>
            <a:xfrm>
              <a:off x="1023444" y="1927225"/>
              <a:ext cx="7328394" cy="3286491"/>
              <a:chOff x="1023444" y="1927225"/>
              <a:chExt cx="7328394" cy="3286491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1023444" y="1927225"/>
                <a:ext cx="7315200" cy="3276600"/>
              </a:xfrm>
              <a:prstGeom prst="rect">
                <a:avLst/>
              </a:prstGeom>
              <a:solidFill>
                <a:srgbClr val="F7F9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>
                <a:off x="1025525" y="5199063"/>
                <a:ext cx="7326313" cy="0"/>
              </a:xfrm>
              <a:prstGeom prst="line">
                <a:avLst/>
              </a:prstGeom>
              <a:ln w="28575" cmpd="sng">
                <a:solidFill>
                  <a:srgbClr val="064D79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V="1">
                <a:off x="1023444" y="1937731"/>
                <a:ext cx="0" cy="3275985"/>
              </a:xfrm>
              <a:prstGeom prst="line">
                <a:avLst/>
              </a:prstGeom>
              <a:ln w="28575" cmpd="sng">
                <a:solidFill>
                  <a:srgbClr val="064D79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 101"/>
            <p:cNvGrpSpPr/>
            <p:nvPr/>
          </p:nvGrpSpPr>
          <p:grpSpPr>
            <a:xfrm>
              <a:off x="381000" y="2209800"/>
              <a:ext cx="609600" cy="2746177"/>
              <a:chOff x="381000" y="2209800"/>
              <a:chExt cx="609600" cy="2746177"/>
            </a:xfrm>
          </p:grpSpPr>
          <p:sp>
            <p:nvSpPr>
              <p:cNvPr id="103" name="TextBox 23"/>
              <p:cNvSpPr txBox="1">
                <a:spLocks noChangeArrowheads="1"/>
              </p:cNvSpPr>
              <p:nvPr/>
            </p:nvSpPr>
            <p:spPr bwMode="auto">
              <a:xfrm rot="5400000" flipV="1">
                <a:off x="-303309" y="3427512"/>
                <a:ext cx="182880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dirty="0">
                    <a:solidFill>
                      <a:srgbClr val="064D79"/>
                    </a:solidFill>
                    <a:latin typeface="+mj-lt"/>
                    <a:ea typeface="굴림" charset="-127"/>
                    <a:cs typeface="Tahoma" pitchFamily="34" charset="0"/>
                  </a:rPr>
                  <a:t>Offering Level</a:t>
                </a: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381000" y="2209800"/>
                <a:ext cx="609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064D79"/>
                    </a:solidFill>
                    <a:latin typeface="+mj-lt"/>
                    <a:ea typeface="굴림" charset="-127"/>
                    <a:cs typeface="Tahoma" pitchFamily="34" charset="0"/>
                  </a:rPr>
                  <a:t>High</a:t>
                </a:r>
                <a:endParaRPr lang="en-US" sz="1400" dirty="0">
                  <a:solidFill>
                    <a:srgbClr val="064D79"/>
                  </a:solidFill>
                  <a:latin typeface="+mj-lt"/>
                  <a:ea typeface="굴림" charset="-127"/>
                  <a:cs typeface="Tahoma" pitchFamily="34" charset="0"/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381000" y="4648200"/>
                <a:ext cx="609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064D79"/>
                    </a:solidFill>
                    <a:latin typeface="+mj-lt"/>
                    <a:ea typeface="굴림" charset="-127"/>
                    <a:cs typeface="Tahoma" pitchFamily="34" charset="0"/>
                  </a:rPr>
                  <a:t>Low</a:t>
                </a:r>
                <a:endParaRPr lang="en-US" sz="1400" dirty="0">
                  <a:solidFill>
                    <a:srgbClr val="064D79"/>
                  </a:solidFill>
                  <a:latin typeface="+mj-lt"/>
                  <a:ea typeface="굴림" charset="-127"/>
                  <a:cs typeface="Tahoma" pitchFamily="34" charset="0"/>
                </a:endParaRPr>
              </a:p>
            </p:txBody>
          </p:sp>
        </p:grpSp>
      </p:grpSp>
      <p:sp>
        <p:nvSpPr>
          <p:cNvPr id="22" name="Rectangle 1"/>
          <p:cNvSpPr txBox="1">
            <a:spLocks noChangeArrowheads="1"/>
          </p:cNvSpPr>
          <p:nvPr/>
        </p:nvSpPr>
        <p:spPr bwMode="auto">
          <a:xfrm>
            <a:off x="0" y="304800"/>
            <a:ext cx="91440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34290" tIns="34290" rIns="34290" bIns="34290" anchor="ctr"/>
          <a:lstStyle/>
          <a:p>
            <a:pPr algn="ctr">
              <a:defRPr/>
            </a:pPr>
            <a:r>
              <a:rPr lang="en-US" sz="4000" kern="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Strategy Canvas of iPod + </a:t>
            </a:r>
            <a:r>
              <a:rPr lang="en-US" sz="40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iTunes Software</a:t>
            </a:r>
            <a:endParaRPr lang="en-US" altLang="ko-KR" sz="4000" kern="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  <a:sym typeface="Corbel Bold" charset="0"/>
            </a:endParaRPr>
          </a:p>
        </p:txBody>
      </p:sp>
      <p:sp>
        <p:nvSpPr>
          <p:cNvPr id="34" name="Rectangle 33"/>
          <p:cNvSpPr>
            <a:spLocks/>
          </p:cNvSpPr>
          <p:nvPr/>
        </p:nvSpPr>
        <p:spPr bwMode="auto">
          <a:xfrm>
            <a:off x="6172200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+mj-lt"/>
              <a:sym typeface="Helvetica" charset="0"/>
            </a:endParaRPr>
          </a:p>
        </p:txBody>
      </p:sp>
      <p:sp>
        <p:nvSpPr>
          <p:cNvPr id="63" name="TextBox 8"/>
          <p:cNvSpPr txBox="1">
            <a:spLocks noChangeArrowheads="1"/>
          </p:cNvSpPr>
          <p:nvPr/>
        </p:nvSpPr>
        <p:spPr bwMode="auto">
          <a:xfrm>
            <a:off x="1049173" y="5329844"/>
            <a:ext cx="96361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Price</a:t>
            </a:r>
          </a:p>
        </p:txBody>
      </p:sp>
      <p:sp>
        <p:nvSpPr>
          <p:cNvPr id="64" name="TextBox 9"/>
          <p:cNvSpPr txBox="1">
            <a:spLocks noChangeArrowheads="1"/>
          </p:cNvSpPr>
          <p:nvPr/>
        </p:nvSpPr>
        <p:spPr bwMode="auto">
          <a:xfrm>
            <a:off x="1828800" y="5519737"/>
            <a:ext cx="114458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Player Size</a:t>
            </a:r>
          </a:p>
        </p:txBody>
      </p:sp>
      <p:sp>
        <p:nvSpPr>
          <p:cNvPr id="65" name="TextBox 10"/>
          <p:cNvSpPr txBox="1">
            <a:spLocks noChangeArrowheads="1"/>
          </p:cNvSpPr>
          <p:nvPr/>
        </p:nvSpPr>
        <p:spPr bwMode="auto">
          <a:xfrm>
            <a:off x="2819400" y="5329844"/>
            <a:ext cx="11049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Storage Capacity</a:t>
            </a:r>
          </a:p>
        </p:txBody>
      </p:sp>
      <p:sp>
        <p:nvSpPr>
          <p:cNvPr id="66" name="TextBox 12"/>
          <p:cNvSpPr txBox="1">
            <a:spLocks noChangeArrowheads="1"/>
          </p:cNvSpPr>
          <p:nvPr/>
        </p:nvSpPr>
        <p:spPr bwMode="auto">
          <a:xfrm>
            <a:off x="3886200" y="5519737"/>
            <a:ext cx="10731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Ease of Use</a:t>
            </a:r>
          </a:p>
        </p:txBody>
      </p:sp>
      <p:sp>
        <p:nvSpPr>
          <p:cNvPr id="67" name="TextBox 13"/>
          <p:cNvSpPr txBox="1">
            <a:spLocks noChangeArrowheads="1"/>
          </p:cNvSpPr>
          <p:nvPr/>
        </p:nvSpPr>
        <p:spPr bwMode="auto">
          <a:xfrm>
            <a:off x="5638800" y="5508625"/>
            <a:ext cx="150495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Ease of </a:t>
            </a:r>
          </a:p>
          <a:p>
            <a:pPr algn="ctr"/>
            <a:r>
              <a:rPr lang="en-US" altLang="zh-CN" sz="150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Music Transfer &amp; Organization</a:t>
            </a:r>
          </a:p>
        </p:txBody>
      </p:sp>
      <p:cxnSp>
        <p:nvCxnSpPr>
          <p:cNvPr id="68" name="Straight Connector 67"/>
          <p:cNvCxnSpPr>
            <a:stCxn id="63" idx="0"/>
            <a:endCxn id="63" idx="0"/>
          </p:cNvCxnSpPr>
          <p:nvPr/>
        </p:nvCxnSpPr>
        <p:spPr>
          <a:xfrm>
            <a:off x="1530980" y="5329844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1527669" y="5203825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369333" y="5187950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4409310" y="519906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6380985" y="519906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5410858" y="5203825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2393185" y="5203825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257800" y="4419600"/>
            <a:ext cx="30400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6"/>
                </a:solidFill>
                <a:latin typeface="+mj-lt"/>
                <a:ea typeface="굴림" charset="-127"/>
                <a:cs typeface="Tahoma" charset="0"/>
              </a:rPr>
              <a:t>Hard Drive MP3 Players</a:t>
            </a:r>
          </a:p>
        </p:txBody>
      </p:sp>
      <p:sp>
        <p:nvSpPr>
          <p:cNvPr id="77" name="TextBox 44"/>
          <p:cNvSpPr txBox="1">
            <a:spLocks noChangeArrowheads="1"/>
          </p:cNvSpPr>
          <p:nvPr/>
        </p:nvSpPr>
        <p:spPr bwMode="auto">
          <a:xfrm>
            <a:off x="4876800" y="5302857"/>
            <a:ext cx="10747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Ease of Navigation</a:t>
            </a:r>
          </a:p>
        </p:txBody>
      </p:sp>
      <p:sp>
        <p:nvSpPr>
          <p:cNvPr id="78" name="Rectangle 3"/>
          <p:cNvSpPr>
            <a:spLocks/>
          </p:cNvSpPr>
          <p:nvPr/>
        </p:nvSpPr>
        <p:spPr bwMode="auto">
          <a:xfrm>
            <a:off x="5334000" y="3273047"/>
            <a:ext cx="25931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+mj-lt"/>
                <a:ea typeface="굴림" charset="-127"/>
                <a:cs typeface="Tahoma" charset="0"/>
                <a:sym typeface="Corbel Bold" charset="0"/>
              </a:rPr>
              <a:t>Flash Memory MP3 Players</a:t>
            </a:r>
            <a:endParaRPr lang="en-US" altLang="ko-KR" b="1" dirty="0">
              <a:solidFill>
                <a:srgbClr val="FF0000"/>
              </a:solidFill>
              <a:latin typeface="+mj-lt"/>
              <a:ea typeface="굴림" charset="-127"/>
              <a:cs typeface="Tahoma" charset="0"/>
              <a:sym typeface="Corbel Bold" charset="0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1447799" y="3527425"/>
            <a:ext cx="5029201" cy="990600"/>
            <a:chOff x="1371599" y="3886200"/>
            <a:chExt cx="6707294" cy="990600"/>
          </a:xfrm>
        </p:grpSpPr>
        <p:cxnSp>
          <p:nvCxnSpPr>
            <p:cNvPr id="80" name="Straight Connector 79"/>
            <p:cNvCxnSpPr/>
            <p:nvPr/>
          </p:nvCxnSpPr>
          <p:spPr bwMode="auto">
            <a:xfrm>
              <a:off x="5290644" y="3962400"/>
              <a:ext cx="1219200" cy="76200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1" name="Straight Connector 80"/>
            <p:cNvCxnSpPr/>
            <p:nvPr/>
          </p:nvCxnSpPr>
          <p:spPr bwMode="auto">
            <a:xfrm>
              <a:off x="6596556" y="4038599"/>
              <a:ext cx="1295400" cy="0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2" name="Straight Connector 81"/>
            <p:cNvCxnSpPr/>
            <p:nvPr/>
          </p:nvCxnSpPr>
          <p:spPr bwMode="auto">
            <a:xfrm flipV="1">
              <a:off x="3886200" y="3962400"/>
              <a:ext cx="1437617" cy="836123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3" name="Straight Connector 82"/>
            <p:cNvCxnSpPr/>
            <p:nvPr/>
          </p:nvCxnSpPr>
          <p:spPr bwMode="auto">
            <a:xfrm>
              <a:off x="1472270" y="4813907"/>
              <a:ext cx="2484000" cy="0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1371599" y="4724400"/>
              <a:ext cx="230294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2590799" y="4724400"/>
              <a:ext cx="230294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3809999" y="4724400"/>
              <a:ext cx="230294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5214443" y="3886200"/>
              <a:ext cx="230294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6476999" y="3962400"/>
              <a:ext cx="230294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7848599" y="3962400"/>
              <a:ext cx="230294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447799" y="2384425"/>
            <a:ext cx="5029201" cy="2057400"/>
            <a:chOff x="1371599" y="2743200"/>
            <a:chExt cx="6707294" cy="2057400"/>
          </a:xfrm>
        </p:grpSpPr>
        <p:cxnSp>
          <p:nvCxnSpPr>
            <p:cNvPr id="91" name="Straight Connector 90"/>
            <p:cNvCxnSpPr>
              <a:endCxn id="101" idx="2"/>
            </p:cNvCxnSpPr>
            <p:nvPr/>
          </p:nvCxnSpPr>
          <p:spPr bwMode="auto">
            <a:xfrm>
              <a:off x="6553200" y="4648200"/>
              <a:ext cx="1295399" cy="76200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92" name="Straight Connector 91"/>
            <p:cNvCxnSpPr>
              <a:endCxn id="100" idx="6"/>
            </p:cNvCxnSpPr>
            <p:nvPr/>
          </p:nvCxnSpPr>
          <p:spPr bwMode="auto">
            <a:xfrm>
              <a:off x="5321300" y="4416249"/>
              <a:ext cx="1385993" cy="231951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93" name="Straight Connector 92"/>
            <p:cNvCxnSpPr/>
            <p:nvPr/>
          </p:nvCxnSpPr>
          <p:spPr bwMode="auto">
            <a:xfrm>
              <a:off x="4003674" y="2847363"/>
              <a:ext cx="1296000" cy="1532376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94" name="Straight Connector 93"/>
            <p:cNvCxnSpPr/>
            <p:nvPr/>
          </p:nvCxnSpPr>
          <p:spPr bwMode="auto">
            <a:xfrm flipV="1">
              <a:off x="2702401" y="2804409"/>
              <a:ext cx="1259999" cy="0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95" name="Straight Connector 94"/>
            <p:cNvCxnSpPr>
              <a:endCxn id="97" idx="2"/>
            </p:cNvCxnSpPr>
            <p:nvPr/>
          </p:nvCxnSpPr>
          <p:spPr bwMode="auto">
            <a:xfrm flipV="1">
              <a:off x="1447799" y="2819400"/>
              <a:ext cx="1142999" cy="219194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sp>
          <p:nvSpPr>
            <p:cNvPr id="96" name="Oval 95"/>
            <p:cNvSpPr/>
            <p:nvPr/>
          </p:nvSpPr>
          <p:spPr>
            <a:xfrm>
              <a:off x="1371599" y="2971800"/>
              <a:ext cx="230294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2590799" y="2743200"/>
              <a:ext cx="230294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3886198" y="2743200"/>
              <a:ext cx="230294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5257799" y="4343400"/>
              <a:ext cx="230294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6476999" y="4572000"/>
              <a:ext cx="230294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7848599" y="4648200"/>
              <a:ext cx="230294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sp>
        <p:nvSpPr>
          <p:cNvPr id="106" name="TextBox 13"/>
          <p:cNvSpPr txBox="1">
            <a:spLocks noChangeArrowheads="1"/>
          </p:cNvSpPr>
          <p:nvPr/>
        </p:nvSpPr>
        <p:spPr bwMode="auto">
          <a:xfrm>
            <a:off x="7486650" y="5519247"/>
            <a:ext cx="15049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Fashion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 flipV="1">
            <a:off x="8228835" y="5209684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7334908" y="5214447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44"/>
          <p:cNvSpPr txBox="1">
            <a:spLocks noChangeArrowheads="1"/>
          </p:cNvSpPr>
          <p:nvPr/>
        </p:nvSpPr>
        <p:spPr bwMode="auto">
          <a:xfrm>
            <a:off x="6800850" y="5313479"/>
            <a:ext cx="107473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Fun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118" name="Rectangle 2"/>
          <p:cNvSpPr>
            <a:spLocks/>
          </p:cNvSpPr>
          <p:nvPr/>
        </p:nvSpPr>
        <p:spPr bwMode="auto">
          <a:xfrm>
            <a:off x="6533625" y="2514600"/>
            <a:ext cx="167077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0C6DB1"/>
                </a:solidFill>
                <a:latin typeface="+mj-lt"/>
                <a:ea typeface="굴림" charset="-127"/>
                <a:cs typeface="Tahoma" charset="0"/>
                <a:sym typeface="Corbel Bold" charset="0"/>
              </a:rPr>
              <a:t>iPod + iTunes s/w</a:t>
            </a:r>
            <a:endParaRPr lang="en-US" altLang="ko-KR" b="1" dirty="0">
              <a:solidFill>
                <a:srgbClr val="0C6DB1"/>
              </a:solidFill>
              <a:latin typeface="+mj-lt"/>
              <a:ea typeface="굴림" charset="-127"/>
              <a:cs typeface="Tahoma" charset="0"/>
              <a:sym typeface="Corbel Bold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447800" y="2286000"/>
            <a:ext cx="6781800" cy="1676400"/>
            <a:chOff x="1447800" y="2286000"/>
            <a:chExt cx="6781800" cy="1676400"/>
          </a:xfrm>
        </p:grpSpPr>
        <p:sp>
          <p:nvSpPr>
            <p:cNvPr id="110" name="Oval 109"/>
            <p:cNvSpPr/>
            <p:nvPr/>
          </p:nvSpPr>
          <p:spPr>
            <a:xfrm>
              <a:off x="1447800" y="2362200"/>
              <a:ext cx="152400" cy="152400"/>
            </a:xfrm>
            <a:prstGeom prst="ellipse">
              <a:avLst/>
            </a:prstGeom>
            <a:solidFill>
              <a:srgbClr val="0C6DB1"/>
            </a:solidFill>
            <a:ln>
              <a:solidFill>
                <a:srgbClr val="0C6D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4419600" y="2362200"/>
              <a:ext cx="3733800" cy="0"/>
            </a:xfrm>
            <a:prstGeom prst="line">
              <a:avLst/>
            </a:prstGeom>
            <a:solidFill>
              <a:srgbClr val="0C6DB1"/>
            </a:solidFill>
            <a:ln w="63500">
              <a:solidFill>
                <a:srgbClr val="0C6DB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14" name="Oval 113"/>
            <p:cNvSpPr/>
            <p:nvPr/>
          </p:nvSpPr>
          <p:spPr>
            <a:xfrm>
              <a:off x="5257800" y="2286000"/>
              <a:ext cx="152400" cy="152400"/>
            </a:xfrm>
            <a:prstGeom prst="ellipse">
              <a:avLst/>
            </a:prstGeom>
            <a:solidFill>
              <a:srgbClr val="0C6DB1"/>
            </a:solidFill>
            <a:ln>
              <a:solidFill>
                <a:srgbClr val="0C6D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6248400" y="2286000"/>
              <a:ext cx="152400" cy="152400"/>
            </a:xfrm>
            <a:prstGeom prst="ellipse">
              <a:avLst/>
            </a:prstGeom>
            <a:solidFill>
              <a:srgbClr val="0C6DB1"/>
            </a:solidFill>
            <a:ln>
              <a:solidFill>
                <a:srgbClr val="0C6D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7162800" y="2286000"/>
              <a:ext cx="152400" cy="152400"/>
            </a:xfrm>
            <a:prstGeom prst="ellipse">
              <a:avLst/>
            </a:prstGeom>
            <a:solidFill>
              <a:srgbClr val="0C6DB1"/>
            </a:solidFill>
            <a:ln>
              <a:solidFill>
                <a:srgbClr val="0C6D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8077200" y="2286000"/>
              <a:ext cx="152400" cy="152400"/>
            </a:xfrm>
            <a:prstGeom prst="ellipse">
              <a:avLst/>
            </a:prstGeom>
            <a:solidFill>
              <a:srgbClr val="0C6DB1"/>
            </a:solidFill>
            <a:ln>
              <a:solidFill>
                <a:srgbClr val="0C6D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cxnSp>
          <p:nvCxnSpPr>
            <p:cNvPr id="119" name="Straight Connector 118"/>
            <p:cNvCxnSpPr>
              <a:stCxn id="110" idx="5"/>
            </p:cNvCxnSpPr>
            <p:nvPr/>
          </p:nvCxnSpPr>
          <p:spPr>
            <a:xfrm>
              <a:off x="1577882" y="2492282"/>
              <a:ext cx="842244" cy="1354262"/>
            </a:xfrm>
            <a:prstGeom prst="line">
              <a:avLst/>
            </a:prstGeom>
            <a:solidFill>
              <a:srgbClr val="0C6DB1"/>
            </a:solidFill>
            <a:ln w="63500">
              <a:solidFill>
                <a:srgbClr val="0C6DB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2438400" y="3505200"/>
              <a:ext cx="914400" cy="381000"/>
            </a:xfrm>
            <a:prstGeom prst="line">
              <a:avLst/>
            </a:prstGeom>
            <a:solidFill>
              <a:srgbClr val="0C6DB1"/>
            </a:solidFill>
            <a:ln w="63500">
              <a:solidFill>
                <a:srgbClr val="0C6DB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3313148" y="2343928"/>
              <a:ext cx="1120682" cy="1196882"/>
            </a:xfrm>
            <a:prstGeom prst="line">
              <a:avLst/>
            </a:prstGeom>
            <a:solidFill>
              <a:srgbClr val="0C6DB1"/>
            </a:solidFill>
            <a:ln w="63500">
              <a:solidFill>
                <a:srgbClr val="0C6DB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11" name="Oval 110"/>
            <p:cNvSpPr/>
            <p:nvPr/>
          </p:nvSpPr>
          <p:spPr>
            <a:xfrm>
              <a:off x="2362200" y="3810000"/>
              <a:ext cx="152400" cy="152400"/>
            </a:xfrm>
            <a:prstGeom prst="ellipse">
              <a:avLst/>
            </a:prstGeom>
            <a:solidFill>
              <a:srgbClr val="0C6DB1"/>
            </a:solidFill>
            <a:ln>
              <a:solidFill>
                <a:srgbClr val="0C6D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3276600" y="3429000"/>
              <a:ext cx="152400" cy="152400"/>
            </a:xfrm>
            <a:prstGeom prst="ellipse">
              <a:avLst/>
            </a:prstGeom>
            <a:solidFill>
              <a:srgbClr val="0C6DB1"/>
            </a:solidFill>
            <a:ln>
              <a:solidFill>
                <a:srgbClr val="0C6D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4343400" y="2286000"/>
              <a:ext cx="152400" cy="152400"/>
            </a:xfrm>
            <a:prstGeom prst="ellipse">
              <a:avLst/>
            </a:prstGeom>
            <a:solidFill>
              <a:srgbClr val="0C6DB1"/>
            </a:solidFill>
            <a:ln>
              <a:solidFill>
                <a:srgbClr val="0C6D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163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8" grpId="0"/>
      <p:bldP spid="1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590800"/>
            <a:ext cx="8726487" cy="843630"/>
          </a:xfrm>
        </p:spPr>
        <p:txBody>
          <a:bodyPr>
            <a:normAutofit/>
          </a:bodyPr>
          <a:lstStyle/>
          <a:p>
            <a:pPr algn="ctr"/>
            <a:r>
              <a:rPr lang="en-US" sz="4400" cap="none" dirty="0" smtClean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iTunes Music Store (</a:t>
            </a:r>
            <a:r>
              <a:rPr lang="en-US" sz="4400" cap="none" dirty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2003)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286449" y="4114800"/>
            <a:ext cx="8571801" cy="201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184D82"/>
                </a:solidFill>
                <a:latin typeface="+mj-lt"/>
              </a:rPr>
              <a:t>Reconstruction of </a:t>
            </a:r>
            <a:r>
              <a:rPr lang="en-US" dirty="0" smtClean="0">
                <a:solidFill>
                  <a:srgbClr val="184D82"/>
                </a:solidFill>
                <a:latin typeface="+mj-lt"/>
              </a:rPr>
              <a:t>the Digital </a:t>
            </a:r>
            <a:r>
              <a:rPr lang="en-US" dirty="0">
                <a:solidFill>
                  <a:srgbClr val="184D82"/>
                </a:solidFill>
                <a:latin typeface="+mj-lt"/>
              </a:rPr>
              <a:t>Music Retailing Industry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6172200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+mj-lt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88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043550" y="342900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+mj-lt"/>
              </a:rPr>
              <a:t>OR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650826" y="4221088"/>
            <a:ext cx="6040288" cy="1800200"/>
            <a:chOff x="2650826" y="4221088"/>
            <a:chExt cx="6040288" cy="1800200"/>
          </a:xfrm>
        </p:grpSpPr>
        <p:sp>
          <p:nvSpPr>
            <p:cNvPr id="10" name="Rounded Rectangle 9"/>
            <p:cNvSpPr/>
            <p:nvPr/>
          </p:nvSpPr>
          <p:spPr>
            <a:xfrm>
              <a:off x="2650826" y="4221088"/>
              <a:ext cx="6040288" cy="1800200"/>
            </a:xfrm>
            <a:prstGeom prst="roundRect">
              <a:avLst/>
            </a:prstGeom>
            <a:noFill/>
            <a:ln>
              <a:solidFill>
                <a:srgbClr val="D1190F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2000" b="1" dirty="0">
                <a:solidFill>
                  <a:srgbClr val="184D82"/>
                </a:solidFill>
                <a:latin typeface="+mj-lt"/>
                <a:cs typeface="Museo san 50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30306" y="4509120"/>
              <a:ext cx="29818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184D82"/>
                  </a:solidFill>
                  <a:latin typeface="+mj-lt"/>
                </a:rPr>
                <a:t>Free</a:t>
              </a:r>
            </a:p>
            <a:p>
              <a:r>
                <a:rPr lang="en-US" sz="2000" b="1" dirty="0">
                  <a:solidFill>
                    <a:srgbClr val="184D82"/>
                  </a:solidFill>
                  <a:latin typeface="+mj-lt"/>
                </a:rPr>
                <a:t>Wide selection</a:t>
              </a:r>
            </a:p>
            <a:p>
              <a:r>
                <a:rPr lang="en-US" sz="2000" b="1" dirty="0">
                  <a:solidFill>
                    <a:srgbClr val="184D82"/>
                  </a:solidFill>
                  <a:latin typeface="+mj-lt"/>
                </a:rPr>
                <a:t>Simple &amp; Easy to use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47792" y="4509120"/>
              <a:ext cx="25202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184D82"/>
                  </a:solidFill>
                  <a:latin typeface="+mj-lt"/>
                </a:rPr>
                <a:t>Illegal</a:t>
              </a:r>
            </a:p>
            <a:p>
              <a:r>
                <a:rPr lang="en-US" sz="2000" b="1" dirty="0">
                  <a:solidFill>
                    <a:srgbClr val="184D82"/>
                  </a:solidFill>
                  <a:latin typeface="+mj-lt"/>
                </a:rPr>
                <a:t>Poor quality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627784" y="1484784"/>
            <a:ext cx="6338150" cy="1800200"/>
            <a:chOff x="2627784" y="1484784"/>
            <a:chExt cx="6338150" cy="1800200"/>
          </a:xfrm>
        </p:grpSpPr>
        <p:sp>
          <p:nvSpPr>
            <p:cNvPr id="9" name="Rounded Rectangle 8"/>
            <p:cNvSpPr/>
            <p:nvPr/>
          </p:nvSpPr>
          <p:spPr>
            <a:xfrm>
              <a:off x="2627784" y="1484784"/>
              <a:ext cx="6040288" cy="1800200"/>
            </a:xfrm>
            <a:prstGeom prst="roundRect">
              <a:avLst/>
            </a:prstGeom>
            <a:noFill/>
            <a:ln>
              <a:solidFill>
                <a:srgbClr val="A32F18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2000" b="1" dirty="0">
                <a:solidFill>
                  <a:srgbClr val="184D82"/>
                </a:solidFill>
                <a:latin typeface="+mj-lt"/>
                <a:cs typeface="Museo san 50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45465" y="1818318"/>
              <a:ext cx="26416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184D82"/>
                  </a:solidFill>
                  <a:latin typeface="+mj-lt"/>
                </a:rPr>
                <a:t>Legal</a:t>
              </a:r>
            </a:p>
            <a:p>
              <a:r>
                <a:rPr lang="en-US" sz="2000" b="1" dirty="0">
                  <a:solidFill>
                    <a:srgbClr val="184D82"/>
                  </a:solidFill>
                  <a:latin typeface="+mj-lt"/>
                </a:rPr>
                <a:t>Good quality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83169" y="1814104"/>
              <a:ext cx="368276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184D82"/>
                  </a:solidFill>
                  <a:latin typeface="+mj-lt"/>
                </a:rPr>
                <a:t>Limited rights</a:t>
              </a:r>
            </a:p>
            <a:p>
              <a:r>
                <a:rPr lang="en-US" sz="2000" b="1" dirty="0">
                  <a:solidFill>
                    <a:srgbClr val="184D82"/>
                  </a:solidFill>
                  <a:latin typeface="+mj-lt"/>
                </a:rPr>
                <a:t>Complex pricing methods</a:t>
              </a:r>
            </a:p>
            <a:p>
              <a:r>
                <a:rPr lang="en-US" sz="2000" b="1" dirty="0">
                  <a:solidFill>
                    <a:srgbClr val="184D82"/>
                  </a:solidFill>
                  <a:latin typeface="+mj-lt"/>
                </a:rPr>
                <a:t>Limited selection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77786" y="4240104"/>
            <a:ext cx="1889958" cy="1781184"/>
            <a:chOff x="377786" y="4240104"/>
            <a:chExt cx="1889958" cy="1781184"/>
          </a:xfrm>
        </p:grpSpPr>
        <p:sp>
          <p:nvSpPr>
            <p:cNvPr id="12" name="타원 11"/>
            <p:cNvSpPr/>
            <p:nvPr/>
          </p:nvSpPr>
          <p:spPr>
            <a:xfrm>
              <a:off x="377786" y="4240104"/>
              <a:ext cx="1889958" cy="1781184"/>
            </a:xfrm>
            <a:prstGeom prst="ellipse">
              <a:avLst/>
            </a:prstGeom>
            <a:solidFill>
              <a:srgbClr val="FE5B2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j-lt"/>
                <a:cs typeface="Museo san 50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26700" y="4725144"/>
              <a:ext cx="172819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84D82"/>
                  </a:solidFill>
                  <a:latin typeface="+mj-lt"/>
                </a:rPr>
                <a:t>P2P network (File-sharing network)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77786" y="1525932"/>
            <a:ext cx="1889958" cy="1781184"/>
            <a:chOff x="377786" y="1525932"/>
            <a:chExt cx="1889958" cy="1781184"/>
          </a:xfrm>
        </p:grpSpPr>
        <p:sp>
          <p:nvSpPr>
            <p:cNvPr id="2" name="타원 1"/>
            <p:cNvSpPr/>
            <p:nvPr/>
          </p:nvSpPr>
          <p:spPr>
            <a:xfrm>
              <a:off x="377786" y="1525932"/>
              <a:ext cx="1889958" cy="1781184"/>
            </a:xfrm>
            <a:prstGeom prst="ellipse">
              <a:avLst/>
            </a:prstGeom>
            <a:solidFill>
              <a:srgbClr val="FE5B2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+mj-lt"/>
                <a:cs typeface="Museo san 50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7200" y="1896070"/>
              <a:ext cx="17318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84D82"/>
                  </a:solidFill>
                  <a:latin typeface="+mj-lt"/>
                </a:rPr>
                <a:t>Subscription</a:t>
              </a:r>
              <a:r>
                <a:rPr lang="en-US" b="1" dirty="0" smtClean="0">
                  <a:solidFill>
                    <a:srgbClr val="184D82"/>
                  </a:solidFill>
                  <a:latin typeface="+mj-lt"/>
                </a:rPr>
                <a:t>- based </a:t>
              </a:r>
              <a:r>
                <a:rPr lang="en-US" b="1" dirty="0">
                  <a:solidFill>
                    <a:srgbClr val="184D82"/>
                  </a:solidFill>
                  <a:latin typeface="+mj-lt"/>
                </a:rPr>
                <a:t>music services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0" y="2752455"/>
            <a:ext cx="2627784" cy="1972689"/>
            <a:chOff x="0" y="2752455"/>
            <a:chExt cx="2627784" cy="1972689"/>
          </a:xfrm>
        </p:grpSpPr>
        <p:sp>
          <p:nvSpPr>
            <p:cNvPr id="3" name="위쪽/아래쪽 화살표 2"/>
            <p:cNvSpPr/>
            <p:nvPr/>
          </p:nvSpPr>
          <p:spPr>
            <a:xfrm>
              <a:off x="825173" y="2752455"/>
              <a:ext cx="944979" cy="1972689"/>
            </a:xfrm>
            <a:prstGeom prst="upDown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j-lt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0" y="3429000"/>
              <a:ext cx="2627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rgbClr val="184D82"/>
                  </a:solidFill>
                  <a:latin typeface="+mj-lt"/>
                </a:rPr>
                <a:t>Trade up/down</a:t>
              </a:r>
              <a:endParaRPr lang="ko-KR" altLang="en-US" sz="2400" b="1" dirty="0">
                <a:solidFill>
                  <a:srgbClr val="184D82"/>
                </a:solidFill>
                <a:latin typeface="+mj-lt"/>
              </a:endParaRPr>
            </a:p>
          </p:txBody>
        </p: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How </a:t>
            </a:r>
            <a:r>
              <a:rPr lang="en-US" sz="4000" dirty="0" smtClean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digital music was bought</a:t>
            </a:r>
            <a:endParaRPr lang="en-US" sz="4000" dirty="0">
              <a:solidFill>
                <a:srgbClr val="184D82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5" name="Rectangle 24"/>
          <p:cNvSpPr>
            <a:spLocks/>
          </p:cNvSpPr>
          <p:nvPr/>
        </p:nvSpPr>
        <p:spPr bwMode="auto">
          <a:xfrm>
            <a:off x="6172200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+mj-lt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0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 txBox="1">
            <a:spLocks noChangeArrowheads="1"/>
          </p:cNvSpPr>
          <p:nvPr/>
        </p:nvSpPr>
        <p:spPr bwMode="auto">
          <a:xfrm>
            <a:off x="76200" y="0"/>
            <a:ext cx="90678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34290" tIns="34290" rIns="34290" bIns="34290" anchor="ctr"/>
          <a:lstStyle/>
          <a:p>
            <a:pPr>
              <a:defRPr/>
            </a:pPr>
            <a:r>
              <a:rPr lang="en-US" altLang="ko-KR" sz="32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Strategy Canvas of the </a:t>
            </a:r>
            <a:r>
              <a:rPr lang="en-US" altLang="ko-KR" sz="3200" kern="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Digital Music Retailing Industry</a:t>
            </a:r>
          </a:p>
        </p:txBody>
      </p:sp>
      <p:sp>
        <p:nvSpPr>
          <p:cNvPr id="34" name="Rectangle 33"/>
          <p:cNvSpPr>
            <a:spLocks/>
          </p:cNvSpPr>
          <p:nvPr/>
        </p:nvSpPr>
        <p:spPr bwMode="auto">
          <a:xfrm>
            <a:off x="6172200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+mj-lt"/>
              <a:sym typeface="Helvetica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1023444" y="1927225"/>
            <a:ext cx="7315200" cy="3276600"/>
          </a:xfrm>
          <a:prstGeom prst="rect">
            <a:avLst/>
          </a:prstGeom>
          <a:solidFill>
            <a:srgbClr val="F7F9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cxnSp>
        <p:nvCxnSpPr>
          <p:cNvPr id="134" name="Straight Connector 133"/>
          <p:cNvCxnSpPr/>
          <p:nvPr/>
        </p:nvCxnSpPr>
        <p:spPr>
          <a:xfrm>
            <a:off x="1025525" y="5199063"/>
            <a:ext cx="7326313" cy="0"/>
          </a:xfrm>
          <a:prstGeom prst="line">
            <a:avLst/>
          </a:prstGeom>
          <a:ln w="28575" cmpd="sng">
            <a:solidFill>
              <a:srgbClr val="064D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V="1">
            <a:off x="1023444" y="1937731"/>
            <a:ext cx="0" cy="3275985"/>
          </a:xfrm>
          <a:prstGeom prst="line">
            <a:avLst/>
          </a:prstGeom>
          <a:ln w="28575" cmpd="sng">
            <a:solidFill>
              <a:srgbClr val="064D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TextBox 8"/>
          <p:cNvSpPr txBox="1">
            <a:spLocks noChangeArrowheads="1"/>
          </p:cNvSpPr>
          <p:nvPr/>
        </p:nvSpPr>
        <p:spPr bwMode="auto">
          <a:xfrm>
            <a:off x="1049173" y="5329844"/>
            <a:ext cx="96361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Piracy Concern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137" name="TextBox 9"/>
          <p:cNvSpPr txBox="1">
            <a:spLocks noChangeArrowheads="1"/>
          </p:cNvSpPr>
          <p:nvPr/>
        </p:nvSpPr>
        <p:spPr bwMode="auto">
          <a:xfrm>
            <a:off x="2057400" y="5562600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Complex Pricing Method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138" name="TextBox 10"/>
          <p:cNvSpPr txBox="1">
            <a:spLocks noChangeArrowheads="1"/>
          </p:cNvSpPr>
          <p:nvPr/>
        </p:nvSpPr>
        <p:spPr bwMode="auto">
          <a:xfrm>
            <a:off x="3394403" y="5329844"/>
            <a:ext cx="124952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Restrictions in Use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139" name="TextBox 12"/>
          <p:cNvSpPr txBox="1">
            <a:spLocks noChangeArrowheads="1"/>
          </p:cNvSpPr>
          <p:nvPr/>
        </p:nvSpPr>
        <p:spPr bwMode="auto">
          <a:xfrm>
            <a:off x="4857914" y="5519737"/>
            <a:ext cx="10731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Music Quality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140" name="TextBox 13"/>
          <p:cNvSpPr txBox="1">
            <a:spLocks noChangeArrowheads="1"/>
          </p:cNvSpPr>
          <p:nvPr/>
        </p:nvSpPr>
        <p:spPr bwMode="auto">
          <a:xfrm>
            <a:off x="7391400" y="5508625"/>
            <a:ext cx="121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Simplicity &amp; Ease of Use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cxnSp>
        <p:nvCxnSpPr>
          <p:cNvPr id="141" name="Straight Connector 140"/>
          <p:cNvCxnSpPr>
            <a:stCxn id="136" idx="0"/>
            <a:endCxn id="136" idx="0"/>
          </p:cNvCxnSpPr>
          <p:nvPr/>
        </p:nvCxnSpPr>
        <p:spPr>
          <a:xfrm>
            <a:off x="1530980" y="5329844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1527669" y="5203825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4020536" y="5187950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5381024" y="519906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V="1">
            <a:off x="8001187" y="519906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6688324" y="5203825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2779111" y="5203825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6629400" y="2155216"/>
            <a:ext cx="19732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6"/>
                </a:solidFill>
                <a:latin typeface="+mj-lt"/>
                <a:ea typeface="굴림" charset="-127"/>
                <a:cs typeface="Tahoma" charset="0"/>
              </a:rPr>
              <a:t>P2P Networks</a:t>
            </a:r>
          </a:p>
        </p:txBody>
      </p:sp>
      <p:sp>
        <p:nvSpPr>
          <p:cNvPr id="149" name="TextBox 44"/>
          <p:cNvSpPr txBox="1">
            <a:spLocks noChangeArrowheads="1"/>
          </p:cNvSpPr>
          <p:nvPr/>
        </p:nvSpPr>
        <p:spPr bwMode="auto">
          <a:xfrm>
            <a:off x="6100529" y="5302857"/>
            <a:ext cx="118221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Music Selection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150" name="Rectangle 3"/>
          <p:cNvSpPr>
            <a:spLocks/>
          </p:cNvSpPr>
          <p:nvPr/>
        </p:nvSpPr>
        <p:spPr bwMode="auto">
          <a:xfrm>
            <a:off x="5715000" y="4170402"/>
            <a:ext cx="273960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altLang="ko-KR" b="1" dirty="0">
                <a:solidFill>
                  <a:srgbClr val="FF0000"/>
                </a:solidFill>
                <a:latin typeface="+mj-lt"/>
                <a:ea typeface="굴림" charset="-127"/>
                <a:cs typeface="Tahoma" charset="0"/>
                <a:sym typeface="Corbel Bold" charset="0"/>
              </a:rPr>
              <a:t>Subscription-based 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  <a:ea typeface="굴림" charset="-127"/>
                <a:cs typeface="Tahoma" charset="0"/>
                <a:sym typeface="Corbel Bold" charset="0"/>
              </a:rPr>
              <a:t>Music </a:t>
            </a:r>
            <a:r>
              <a:rPr lang="en-US" altLang="ko-KR" b="1" dirty="0">
                <a:solidFill>
                  <a:srgbClr val="FF0000"/>
                </a:solidFill>
                <a:latin typeface="+mj-lt"/>
                <a:ea typeface="굴림" charset="-127"/>
                <a:cs typeface="Tahoma" charset="0"/>
                <a:sym typeface="Corbel Bold" charset="0"/>
              </a:rPr>
              <a:t>S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  <a:ea typeface="굴림" charset="-127"/>
                <a:cs typeface="Tahoma" charset="0"/>
                <a:sym typeface="Corbel Bold" charset="0"/>
              </a:rPr>
              <a:t>ervices</a:t>
            </a:r>
            <a:endParaRPr lang="en-US" altLang="ko-KR" b="1" dirty="0">
              <a:solidFill>
                <a:srgbClr val="FF0000"/>
              </a:solidFill>
              <a:latin typeface="+mj-lt"/>
              <a:ea typeface="굴림" charset="-127"/>
              <a:cs typeface="Tahoma" charset="0"/>
              <a:sym typeface="Corbel Bold" charset="0"/>
            </a:endParaRPr>
          </a:p>
        </p:txBody>
      </p:sp>
      <p:grpSp>
        <p:nvGrpSpPr>
          <p:cNvPr id="190" name="Group 189"/>
          <p:cNvGrpSpPr/>
          <p:nvPr/>
        </p:nvGrpSpPr>
        <p:grpSpPr>
          <a:xfrm>
            <a:off x="1447800" y="2209800"/>
            <a:ext cx="6629400" cy="2971800"/>
            <a:chOff x="1447800" y="2209800"/>
            <a:chExt cx="6629400" cy="2971800"/>
          </a:xfrm>
        </p:grpSpPr>
        <p:cxnSp>
          <p:nvCxnSpPr>
            <p:cNvPr id="188" name="Straight Connector 187"/>
            <p:cNvCxnSpPr/>
            <p:nvPr/>
          </p:nvCxnSpPr>
          <p:spPr bwMode="auto">
            <a:xfrm>
              <a:off x="2782410" y="2286000"/>
              <a:ext cx="1143000" cy="381000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grpSp>
          <p:nvGrpSpPr>
            <p:cNvPr id="151" name="Group 150"/>
            <p:cNvGrpSpPr/>
            <p:nvPr/>
          </p:nvGrpSpPr>
          <p:grpSpPr>
            <a:xfrm>
              <a:off x="1447800" y="2209800"/>
              <a:ext cx="6629400" cy="2971800"/>
              <a:chOff x="1371600" y="2568575"/>
              <a:chExt cx="6629400" cy="2971800"/>
            </a:xfrm>
          </p:grpSpPr>
          <p:cxnSp>
            <p:nvCxnSpPr>
              <p:cNvPr id="152" name="Straight Connector 151"/>
              <p:cNvCxnSpPr>
                <a:stCxn id="159" idx="5"/>
              </p:cNvCxnSpPr>
              <p:nvPr/>
            </p:nvCxnSpPr>
            <p:spPr bwMode="auto">
              <a:xfrm>
                <a:off x="5311682" y="3079657"/>
                <a:ext cx="1241518" cy="1317718"/>
              </a:xfrm>
              <a:prstGeom prst="line">
                <a:avLst/>
              </a:prstGeom>
              <a:ln w="63500" cmpd="sng">
                <a:solidFill>
                  <a:srgbClr val="FF0000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 bwMode="auto">
              <a:xfrm>
                <a:off x="6604740" y="4397375"/>
                <a:ext cx="1295400" cy="0"/>
              </a:xfrm>
              <a:prstGeom prst="line">
                <a:avLst/>
              </a:prstGeom>
              <a:ln w="63500" cmpd="sng">
                <a:solidFill>
                  <a:srgbClr val="FF0000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 bwMode="auto">
              <a:xfrm>
                <a:off x="3886200" y="3020622"/>
                <a:ext cx="1361417" cy="0"/>
              </a:xfrm>
              <a:prstGeom prst="line">
                <a:avLst/>
              </a:prstGeom>
              <a:ln w="63500" cmpd="sng">
                <a:solidFill>
                  <a:srgbClr val="FF0000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55" name="Straight Connector 154"/>
              <p:cNvCxnSpPr>
                <a:endCxn id="157" idx="3"/>
              </p:cNvCxnSpPr>
              <p:nvPr/>
            </p:nvCxnSpPr>
            <p:spPr bwMode="auto">
              <a:xfrm flipV="1">
                <a:off x="1447800" y="2698657"/>
                <a:ext cx="1165318" cy="2765518"/>
              </a:xfrm>
              <a:prstGeom prst="line">
                <a:avLst/>
              </a:prstGeom>
              <a:ln w="63500" cmpd="sng">
                <a:solidFill>
                  <a:srgbClr val="FF0000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sp>
            <p:nvSpPr>
              <p:cNvPr id="156" name="Oval 155"/>
              <p:cNvSpPr/>
              <p:nvPr/>
            </p:nvSpPr>
            <p:spPr>
              <a:xfrm>
                <a:off x="1371600" y="5387975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2590800" y="2568575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5181600" y="2949575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477000" y="4321175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7848600" y="4321175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3810000" y="2949575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</p:grpSp>
      <p:grpSp>
        <p:nvGrpSpPr>
          <p:cNvPr id="162" name="Group 161"/>
          <p:cNvGrpSpPr/>
          <p:nvPr/>
        </p:nvGrpSpPr>
        <p:grpSpPr>
          <a:xfrm>
            <a:off x="1447800" y="2209800"/>
            <a:ext cx="6629400" cy="2998323"/>
            <a:chOff x="1371600" y="2568575"/>
            <a:chExt cx="6629400" cy="2998323"/>
          </a:xfrm>
        </p:grpSpPr>
        <p:cxnSp>
          <p:nvCxnSpPr>
            <p:cNvPr id="163" name="Straight Connector 162"/>
            <p:cNvCxnSpPr>
              <a:endCxn id="173" idx="1"/>
            </p:cNvCxnSpPr>
            <p:nvPr/>
          </p:nvCxnSpPr>
          <p:spPr bwMode="auto">
            <a:xfrm>
              <a:off x="6553200" y="3025775"/>
              <a:ext cx="1317718" cy="708118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164" name="Straight Connector 163"/>
            <p:cNvCxnSpPr>
              <a:endCxn id="172" idx="3"/>
            </p:cNvCxnSpPr>
            <p:nvPr/>
          </p:nvCxnSpPr>
          <p:spPr bwMode="auto">
            <a:xfrm flipV="1">
              <a:off x="5334000" y="3079657"/>
              <a:ext cx="1165318" cy="1676400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165" name="Straight Connector 164"/>
            <p:cNvCxnSpPr>
              <a:endCxn id="171" idx="3"/>
            </p:cNvCxnSpPr>
            <p:nvPr/>
          </p:nvCxnSpPr>
          <p:spPr bwMode="auto">
            <a:xfrm flipV="1">
              <a:off x="4004733" y="4832257"/>
              <a:ext cx="1241518" cy="603696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166" name="Straight Connector 165"/>
            <p:cNvCxnSpPr/>
            <p:nvPr/>
          </p:nvCxnSpPr>
          <p:spPr bwMode="auto">
            <a:xfrm flipV="1">
              <a:off x="2743200" y="5499164"/>
              <a:ext cx="1259999" cy="0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167" name="Straight Connector 166"/>
            <p:cNvCxnSpPr>
              <a:endCxn id="169" idx="1"/>
            </p:cNvCxnSpPr>
            <p:nvPr/>
          </p:nvCxnSpPr>
          <p:spPr bwMode="auto">
            <a:xfrm>
              <a:off x="1447800" y="2699520"/>
              <a:ext cx="1207651" cy="2737296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sp>
          <p:nvSpPr>
            <p:cNvPr id="168" name="Oval 167"/>
            <p:cNvSpPr/>
            <p:nvPr/>
          </p:nvSpPr>
          <p:spPr>
            <a:xfrm>
              <a:off x="1371600" y="2568575"/>
              <a:ext cx="152400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69" name="Oval 168"/>
            <p:cNvSpPr/>
            <p:nvPr/>
          </p:nvSpPr>
          <p:spPr>
            <a:xfrm>
              <a:off x="2633133" y="5414498"/>
              <a:ext cx="152400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70" name="Oval 169"/>
            <p:cNvSpPr/>
            <p:nvPr/>
          </p:nvSpPr>
          <p:spPr>
            <a:xfrm>
              <a:off x="3872089" y="5408853"/>
              <a:ext cx="152400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72" name="Oval 171"/>
            <p:cNvSpPr/>
            <p:nvPr/>
          </p:nvSpPr>
          <p:spPr>
            <a:xfrm>
              <a:off x="6477000" y="2949575"/>
              <a:ext cx="152400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73" name="Oval 172"/>
            <p:cNvSpPr/>
            <p:nvPr/>
          </p:nvSpPr>
          <p:spPr>
            <a:xfrm>
              <a:off x="7848600" y="3711575"/>
              <a:ext cx="152400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71" name="Oval 170"/>
            <p:cNvSpPr/>
            <p:nvPr/>
          </p:nvSpPr>
          <p:spPr>
            <a:xfrm>
              <a:off x="5223933" y="4702175"/>
              <a:ext cx="152400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381000" y="2209800"/>
            <a:ext cx="609600" cy="2746177"/>
            <a:chOff x="381000" y="2209800"/>
            <a:chExt cx="609600" cy="2746177"/>
          </a:xfrm>
        </p:grpSpPr>
        <p:sp>
          <p:nvSpPr>
            <p:cNvPr id="175" name="TextBox 23"/>
            <p:cNvSpPr txBox="1">
              <a:spLocks noChangeArrowheads="1"/>
            </p:cNvSpPr>
            <p:nvPr/>
          </p:nvSpPr>
          <p:spPr bwMode="auto">
            <a:xfrm rot="5400000" flipV="1">
              <a:off x="-303309" y="3427512"/>
              <a:ext cx="18288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rgbClr val="184D82"/>
                  </a:solidFill>
                  <a:latin typeface="+mj-lt"/>
                  <a:ea typeface="굴림" charset="-127"/>
                  <a:cs typeface="Tahoma" pitchFamily="34" charset="0"/>
                </a:rPr>
                <a:t>Offering Level</a:t>
              </a: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381000" y="22098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pitchFamily="34" charset="0"/>
                </a:rPr>
                <a:t>High</a:t>
              </a:r>
              <a:endParaRPr lang="en-US" sz="140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381000" y="46482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pitchFamily="34" charset="0"/>
                </a:rPr>
                <a:t>Low</a:t>
              </a:r>
              <a:endParaRPr lang="en-US" sz="140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800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1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2787" y="1295400"/>
            <a:ext cx="8501791" cy="2370946"/>
          </a:xfrm>
        </p:spPr>
        <p:txBody>
          <a:bodyPr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None/>
            </a:pPr>
            <a:r>
              <a:rPr lang="en-US" sz="2000" b="1" dirty="0">
                <a:solidFill>
                  <a:srgbClr val="184D82"/>
                </a:solidFill>
                <a:latin typeface="+mj-lt"/>
              </a:rPr>
              <a:t>Apple’s blue ocean strategic thinking:</a:t>
            </a:r>
          </a:p>
          <a:p>
            <a:pPr marL="463550" lvl="1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2000" dirty="0">
                <a:solidFill>
                  <a:srgbClr val="184D82"/>
                </a:solidFill>
                <a:latin typeface="+mj-lt"/>
              </a:rPr>
              <a:t>Instead of trading up/down between the subscription-based music service and the free file-sharing network, Apple looked across these two strategic groups.</a:t>
            </a:r>
          </a:p>
          <a:p>
            <a:pPr marL="463550" lvl="1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2000" dirty="0">
                <a:solidFill>
                  <a:srgbClr val="184D82"/>
                </a:solidFill>
                <a:latin typeface="+mj-lt"/>
              </a:rPr>
              <a:t>Apple saw untapped demand for legal </a:t>
            </a:r>
            <a:r>
              <a:rPr lang="en-US" sz="2000" dirty="0" smtClean="0">
                <a:solidFill>
                  <a:srgbClr val="184D82"/>
                </a:solidFill>
                <a:latin typeface="+mj-lt"/>
              </a:rPr>
              <a:t>channels of digital </a:t>
            </a:r>
            <a:r>
              <a:rPr lang="en-US" sz="2000" dirty="0">
                <a:solidFill>
                  <a:srgbClr val="184D82"/>
                </a:solidFill>
                <a:latin typeface="+mj-lt"/>
              </a:rPr>
              <a:t>music </a:t>
            </a:r>
            <a:r>
              <a:rPr lang="en-US" sz="2000" dirty="0" smtClean="0">
                <a:solidFill>
                  <a:srgbClr val="184D82"/>
                </a:solidFill>
                <a:latin typeface="+mj-lt"/>
              </a:rPr>
              <a:t>with a </a:t>
            </a:r>
            <a:r>
              <a:rPr lang="en-US" sz="2000" dirty="0">
                <a:solidFill>
                  <a:srgbClr val="184D82"/>
                </a:solidFill>
                <a:latin typeface="+mj-lt"/>
              </a:rPr>
              <a:t>wide </a:t>
            </a:r>
            <a:r>
              <a:rPr lang="en-US" sz="2000" dirty="0" smtClean="0">
                <a:solidFill>
                  <a:srgbClr val="184D82"/>
                </a:solidFill>
                <a:latin typeface="+mj-lt"/>
              </a:rPr>
              <a:t>selection </a:t>
            </a:r>
            <a:r>
              <a:rPr lang="en-US" sz="2000" dirty="0">
                <a:solidFill>
                  <a:srgbClr val="184D82"/>
                </a:solidFill>
                <a:latin typeface="+mj-lt"/>
              </a:rPr>
              <a:t>at </a:t>
            </a:r>
            <a:r>
              <a:rPr lang="en-US" sz="2000" dirty="0" smtClean="0">
                <a:solidFill>
                  <a:srgbClr val="184D82"/>
                </a:solidFill>
                <a:latin typeface="+mj-lt"/>
              </a:rPr>
              <a:t>a </a:t>
            </a:r>
            <a:r>
              <a:rPr lang="en-US" sz="2000" dirty="0">
                <a:solidFill>
                  <a:srgbClr val="184D82"/>
                </a:solidFill>
                <a:latin typeface="+mj-lt"/>
              </a:rPr>
              <a:t>price that appeals to the </a:t>
            </a:r>
            <a:r>
              <a:rPr lang="en-US" sz="2000" dirty="0" smtClean="0">
                <a:solidFill>
                  <a:srgbClr val="184D82"/>
                </a:solidFill>
                <a:latin typeface="+mj-lt"/>
              </a:rPr>
              <a:t>mass of potential buyers.</a:t>
            </a:r>
            <a:endParaRPr lang="en-US" sz="2000" dirty="0">
              <a:solidFill>
                <a:srgbClr val="184D82"/>
              </a:solidFill>
              <a:latin typeface="+mj-lt"/>
            </a:endParaRPr>
          </a:p>
        </p:txBody>
      </p:sp>
      <p:sp>
        <p:nvSpPr>
          <p:cNvPr id="5" name="Title 68"/>
          <p:cNvSpPr txBox="1">
            <a:spLocks/>
          </p:cNvSpPr>
          <p:nvPr/>
        </p:nvSpPr>
        <p:spPr>
          <a:xfrm>
            <a:off x="304800" y="156213"/>
            <a:ext cx="8675627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dirty="0">
                <a:solidFill>
                  <a:srgbClr val="184D82"/>
                </a:solidFill>
                <a:effectLst/>
                <a:ea typeface="+mn-ea"/>
                <a:cs typeface="+mn-cs"/>
              </a:rPr>
              <a:t>iTunes music store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19403" y="3594100"/>
            <a:ext cx="3689238" cy="1377696"/>
            <a:chOff x="1600202" y="395932"/>
            <a:chExt cx="2882641" cy="2264971"/>
          </a:xfrm>
          <a:noFill/>
          <a:effectLst/>
        </p:grpSpPr>
        <p:sp>
          <p:nvSpPr>
            <p:cNvPr id="12" name="Rectangle 11"/>
            <p:cNvSpPr/>
            <p:nvPr/>
          </p:nvSpPr>
          <p:spPr>
            <a:xfrm>
              <a:off x="1600202" y="521207"/>
              <a:ext cx="2882641" cy="21396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1704653" y="395932"/>
              <a:ext cx="2673739" cy="21605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solidFill>
                    <a:srgbClr val="0C6DB1"/>
                  </a:solidFill>
                  <a:latin typeface="+mj-lt"/>
                </a:rPr>
                <a:t>Eliminate</a:t>
              </a:r>
              <a:endParaRPr lang="en-US" sz="2400" b="1" dirty="0">
                <a:solidFill>
                  <a:srgbClr val="0C6DB1"/>
                </a:solidFill>
                <a:latin typeface="+mj-lt"/>
              </a:endParaRPr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kern="1200" dirty="0" smtClean="0">
                  <a:solidFill>
                    <a:srgbClr val="184D82"/>
                  </a:solidFill>
                  <a:latin typeface="+mj-lt"/>
                  <a:ea typeface="굴림" charset="-127"/>
                  <a:cs typeface="Calibri" pitchFamily="34" charset="0"/>
                  <a:sym typeface="Corbel" charset="0"/>
                </a:rPr>
                <a:t>Piracy concern</a:t>
              </a:r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solidFill>
                    <a:srgbClr val="184D82"/>
                  </a:solidFill>
                  <a:latin typeface="+mj-lt"/>
                  <a:ea typeface="굴림" charset="-127"/>
                  <a:cs typeface="Calibri" pitchFamily="34" charset="0"/>
                  <a:sym typeface="Corbel" charset="0"/>
                </a:rPr>
                <a:t>Complex pricing method</a:t>
              </a:r>
              <a:endParaRPr lang="en-US" kern="1200" dirty="0">
                <a:solidFill>
                  <a:srgbClr val="184D82"/>
                </a:solidFill>
                <a:latin typeface="+mj-lt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000" y="3541712"/>
            <a:ext cx="3421883" cy="1524000"/>
            <a:chOff x="4572011" y="435080"/>
            <a:chExt cx="3174763" cy="2505499"/>
          </a:xfrm>
          <a:noFill/>
          <a:effectLst/>
        </p:grpSpPr>
        <p:sp>
          <p:nvSpPr>
            <p:cNvPr id="15" name="Rounded Rectangle 14"/>
            <p:cNvSpPr/>
            <p:nvPr/>
          </p:nvSpPr>
          <p:spPr>
            <a:xfrm>
              <a:off x="4572011" y="521207"/>
              <a:ext cx="2882641" cy="21396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6" name="Rounded Rectangle 6"/>
            <p:cNvSpPr/>
            <p:nvPr/>
          </p:nvSpPr>
          <p:spPr>
            <a:xfrm>
              <a:off x="4572011" y="435080"/>
              <a:ext cx="3174763" cy="25054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solidFill>
                    <a:srgbClr val="0C6DB1"/>
                  </a:solidFill>
                  <a:latin typeface="+mj-lt"/>
                </a:rPr>
                <a:t>Raise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kern="12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Music quality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Music selection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Simplicity &amp; Ease of use</a:t>
              </a:r>
              <a:endParaRPr lang="en-US" kern="1200" dirty="0">
                <a:solidFill>
                  <a:srgbClr val="184D82"/>
                </a:solidFill>
                <a:latin typeface="+mj-lt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066800" y="5118100"/>
            <a:ext cx="3505200" cy="1508125"/>
            <a:chOff x="1434548" y="2617928"/>
            <a:chExt cx="3061261" cy="2479400"/>
          </a:xfrm>
          <a:noFill/>
          <a:effectLst/>
        </p:grpSpPr>
        <p:sp>
          <p:nvSpPr>
            <p:cNvPr id="18" name="Rounded Rectangle 12"/>
            <p:cNvSpPr/>
            <p:nvPr/>
          </p:nvSpPr>
          <p:spPr>
            <a:xfrm>
              <a:off x="1613168" y="2743203"/>
              <a:ext cx="2882641" cy="21396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9" name="Rounded Rectangle 8"/>
            <p:cNvSpPr/>
            <p:nvPr/>
          </p:nvSpPr>
          <p:spPr>
            <a:xfrm>
              <a:off x="1434548" y="2617928"/>
              <a:ext cx="3061261" cy="2479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000" b="1" dirty="0" smtClean="0">
                  <a:solidFill>
                    <a:srgbClr val="0C6DB1"/>
                  </a:solidFill>
                  <a:latin typeface="+mj-lt"/>
                  <a:sym typeface="Corbel Bold" charset="0"/>
                </a:rPr>
                <a:t>Reduce</a:t>
              </a:r>
              <a:endParaRPr lang="en-US" altLang="ko-KR" sz="1600" kern="1200" dirty="0" smtClean="0">
                <a:solidFill>
                  <a:srgbClr val="7F7F7F"/>
                </a:solidFill>
                <a:latin typeface="+mj-lt"/>
                <a:ea typeface="굴림" charset="-127"/>
                <a:cs typeface="Tahoma" charset="0"/>
                <a:sym typeface="Corbel" charset="0"/>
              </a:endParaRP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kern="12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Restrictions in using purchased music</a:t>
              </a:r>
              <a:endParaRPr lang="en-US" kern="1200" dirty="0">
                <a:solidFill>
                  <a:srgbClr val="184D82"/>
                </a:solidFill>
                <a:latin typeface="+mj-lt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254221" y="5086350"/>
            <a:ext cx="3777555" cy="1539875"/>
            <a:chOff x="4571989" y="2617928"/>
            <a:chExt cx="2951649" cy="2531598"/>
          </a:xfrm>
          <a:noFill/>
          <a:effectLst/>
        </p:grpSpPr>
        <p:sp>
          <p:nvSpPr>
            <p:cNvPr id="21" name="Rectangle 20"/>
            <p:cNvSpPr/>
            <p:nvPr/>
          </p:nvSpPr>
          <p:spPr>
            <a:xfrm>
              <a:off x="4571989" y="2743203"/>
              <a:ext cx="2882641" cy="21396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22" name="Rounded Rectangle 10"/>
            <p:cNvSpPr/>
            <p:nvPr/>
          </p:nvSpPr>
          <p:spPr>
            <a:xfrm>
              <a:off x="4849899" y="2617928"/>
              <a:ext cx="2673739" cy="25315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000" b="1" dirty="0">
                  <a:solidFill>
                    <a:srgbClr val="0C6DB1"/>
                  </a:solidFill>
                  <a:latin typeface="+mj-lt"/>
                  <a:sym typeface="Corbel Bold" charset="0"/>
                </a:rPr>
                <a:t>Create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Pay per song</a:t>
              </a:r>
              <a:endParaRPr lang="en-US" altLang="ko-KR" sz="1600" kern="1200" dirty="0" smtClean="0">
                <a:solidFill>
                  <a:srgbClr val="184D82"/>
                </a:solidFill>
                <a:latin typeface="+mj-lt"/>
                <a:ea typeface="굴림" charset="-127"/>
                <a:cs typeface="Tahoma" charset="0"/>
                <a:sym typeface="Corbel" charset="0"/>
              </a:endParaRP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kern="12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30 seconds free sampling</a:t>
              </a:r>
            </a:p>
            <a:p>
              <a:pPr lvl="0" algn="ctr" defTabSz="1244600">
                <a:spcBef>
                  <a:spcPct val="0"/>
                </a:spcBef>
              </a:pPr>
              <a:r>
                <a:rPr lang="en-US" sz="1600" kern="7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Automatic sync with iTunes 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(easy file management &amp; transfer to a mp3 player)</a:t>
              </a:r>
              <a:endParaRPr lang="en-US" sz="1200" kern="1200" dirty="0">
                <a:solidFill>
                  <a:srgbClr val="184D82"/>
                </a:solidFill>
                <a:latin typeface="+mj-lt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1066800" y="3505200"/>
            <a:ext cx="7010400" cy="3121025"/>
          </a:xfrm>
          <a:prstGeom prst="rect">
            <a:avLst/>
          </a:prstGeom>
          <a:noFill/>
          <a:ln w="38100">
            <a:solidFill>
              <a:srgbClr val="0C6D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cxnSp>
        <p:nvCxnSpPr>
          <p:cNvPr id="24" name="Straight Connector 23"/>
          <p:cNvCxnSpPr>
            <a:stCxn id="23" idx="1"/>
            <a:endCxn id="23" idx="3"/>
          </p:cNvCxnSpPr>
          <p:nvPr/>
        </p:nvCxnSpPr>
        <p:spPr>
          <a:xfrm>
            <a:off x="1066800" y="5065713"/>
            <a:ext cx="7010400" cy="0"/>
          </a:xfrm>
          <a:prstGeom prst="line">
            <a:avLst/>
          </a:prstGeom>
          <a:ln w="38100">
            <a:solidFill>
              <a:srgbClr val="0C6D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3" idx="0"/>
            <a:endCxn id="23" idx="2"/>
          </p:cNvCxnSpPr>
          <p:nvPr/>
        </p:nvCxnSpPr>
        <p:spPr>
          <a:xfrm>
            <a:off x="4572000" y="3505200"/>
            <a:ext cx="0" cy="3121025"/>
          </a:xfrm>
          <a:prstGeom prst="line">
            <a:avLst/>
          </a:prstGeom>
          <a:ln w="38100">
            <a:solidFill>
              <a:srgbClr val="0C6D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>
            <a:spLocks/>
          </p:cNvSpPr>
          <p:nvPr/>
        </p:nvSpPr>
        <p:spPr bwMode="auto">
          <a:xfrm>
            <a:off x="6172200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+mj-lt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9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381000" y="1927225"/>
            <a:ext cx="7970838" cy="3286491"/>
            <a:chOff x="381000" y="1927225"/>
            <a:chExt cx="7970838" cy="3286491"/>
          </a:xfrm>
        </p:grpSpPr>
        <p:grpSp>
          <p:nvGrpSpPr>
            <p:cNvPr id="61" name="Group 60"/>
            <p:cNvGrpSpPr/>
            <p:nvPr/>
          </p:nvGrpSpPr>
          <p:grpSpPr>
            <a:xfrm>
              <a:off x="1023444" y="1927225"/>
              <a:ext cx="7328394" cy="3286491"/>
              <a:chOff x="1023444" y="1927225"/>
              <a:chExt cx="7328394" cy="3286491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023444" y="1927225"/>
                <a:ext cx="7315200" cy="3276600"/>
              </a:xfrm>
              <a:prstGeom prst="rect">
                <a:avLst/>
              </a:prstGeom>
              <a:solidFill>
                <a:srgbClr val="F7F9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184D82"/>
                  </a:solidFill>
                  <a:latin typeface="+mj-lt"/>
                </a:endParaRPr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1025525" y="5199063"/>
                <a:ext cx="7326313" cy="0"/>
              </a:xfrm>
              <a:prstGeom prst="line">
                <a:avLst/>
              </a:prstGeom>
              <a:ln w="28575" cmpd="sng">
                <a:solidFill>
                  <a:srgbClr val="064D79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V="1">
                <a:off x="1023444" y="1937731"/>
                <a:ext cx="0" cy="3275985"/>
              </a:xfrm>
              <a:prstGeom prst="line">
                <a:avLst/>
              </a:prstGeom>
              <a:ln w="28575" cmpd="sng">
                <a:solidFill>
                  <a:srgbClr val="064D79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381000" y="2209800"/>
              <a:ext cx="609600" cy="2746177"/>
              <a:chOff x="381000" y="2209800"/>
              <a:chExt cx="609600" cy="2746177"/>
            </a:xfrm>
          </p:grpSpPr>
          <p:sp>
            <p:nvSpPr>
              <p:cNvPr id="63" name="TextBox 23"/>
              <p:cNvSpPr txBox="1">
                <a:spLocks noChangeArrowheads="1"/>
              </p:cNvSpPr>
              <p:nvPr/>
            </p:nvSpPr>
            <p:spPr bwMode="auto">
              <a:xfrm rot="5400000" flipV="1">
                <a:off x="-303309" y="3427512"/>
                <a:ext cx="182880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dirty="0">
                    <a:solidFill>
                      <a:srgbClr val="184D82"/>
                    </a:solidFill>
                    <a:latin typeface="+mj-lt"/>
                    <a:ea typeface="굴림" charset="-127"/>
                    <a:cs typeface="Tahoma" pitchFamily="34" charset="0"/>
                  </a:rPr>
                  <a:t>Offering Level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381000" y="2209800"/>
                <a:ext cx="609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184D82"/>
                    </a:solidFill>
                    <a:latin typeface="+mj-lt"/>
                    <a:ea typeface="굴림" charset="-127"/>
                    <a:cs typeface="Tahoma" pitchFamily="34" charset="0"/>
                  </a:rPr>
                  <a:t>High</a:t>
                </a:r>
                <a:endParaRPr lang="en-US" sz="1400" dirty="0">
                  <a:solidFill>
                    <a:srgbClr val="184D82"/>
                  </a:solidFill>
                  <a:latin typeface="+mj-lt"/>
                  <a:ea typeface="굴림" charset="-127"/>
                  <a:cs typeface="Tahoma" pitchFamily="34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81000" y="4648200"/>
                <a:ext cx="609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184D82"/>
                    </a:solidFill>
                    <a:latin typeface="+mj-lt"/>
                    <a:ea typeface="굴림" charset="-127"/>
                    <a:cs typeface="Tahoma" pitchFamily="34" charset="0"/>
                  </a:rPr>
                  <a:t>Low</a:t>
                </a:r>
                <a:endParaRPr lang="en-US" sz="1400" dirty="0">
                  <a:solidFill>
                    <a:srgbClr val="184D82"/>
                  </a:solidFill>
                  <a:latin typeface="+mj-lt"/>
                  <a:ea typeface="굴림" charset="-127"/>
                  <a:cs typeface="Tahoma" pitchFamily="34" charset="0"/>
                </a:endParaRPr>
              </a:p>
            </p:txBody>
          </p:sp>
        </p:grpSp>
      </p:grpSp>
      <p:sp>
        <p:nvSpPr>
          <p:cNvPr id="22" name="Rectangle 1"/>
          <p:cNvSpPr txBox="1">
            <a:spLocks noChangeArrowheads="1"/>
          </p:cNvSpPr>
          <p:nvPr/>
        </p:nvSpPr>
        <p:spPr bwMode="auto">
          <a:xfrm>
            <a:off x="0" y="304800"/>
            <a:ext cx="91440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34290" tIns="34290" rIns="34290" bIns="34290" anchor="ctr"/>
          <a:lstStyle/>
          <a:p>
            <a:pPr algn="ctr">
              <a:defRPr/>
            </a:pPr>
            <a:r>
              <a:rPr lang="en-US" altLang="ko-KR" sz="40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Strategy Canvas of </a:t>
            </a:r>
            <a:r>
              <a:rPr lang="en-US" altLang="ko-KR" sz="4000" kern="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the iTunes Music Store</a:t>
            </a:r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1372659" y="1612841"/>
            <a:ext cx="89595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Eliminate</a:t>
            </a:r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2819400" y="1601411"/>
            <a:ext cx="700320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ko-KR" b="1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Reduce</a:t>
            </a:r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4572000" y="1612841"/>
            <a:ext cx="506549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Raise</a:t>
            </a:r>
          </a:p>
        </p:txBody>
      </p:sp>
      <p:sp>
        <p:nvSpPr>
          <p:cNvPr id="59" name="Rectangle 7"/>
          <p:cNvSpPr>
            <a:spLocks/>
          </p:cNvSpPr>
          <p:nvPr/>
        </p:nvSpPr>
        <p:spPr bwMode="auto">
          <a:xfrm>
            <a:off x="6830248" y="1612841"/>
            <a:ext cx="620876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Create</a:t>
            </a:r>
          </a:p>
        </p:txBody>
      </p:sp>
      <p:sp>
        <p:nvSpPr>
          <p:cNvPr id="69" name="TextBox 8"/>
          <p:cNvSpPr txBox="1">
            <a:spLocks noChangeArrowheads="1"/>
          </p:cNvSpPr>
          <p:nvPr/>
        </p:nvSpPr>
        <p:spPr bwMode="auto">
          <a:xfrm>
            <a:off x="1049173" y="5329844"/>
            <a:ext cx="96361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Piracy Concern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cxnSp>
        <p:nvCxnSpPr>
          <p:cNvPr id="74" name="Straight Connector 73"/>
          <p:cNvCxnSpPr>
            <a:stCxn id="69" idx="0"/>
            <a:endCxn id="69" idx="0"/>
          </p:cNvCxnSpPr>
          <p:nvPr/>
        </p:nvCxnSpPr>
        <p:spPr>
          <a:xfrm>
            <a:off x="1530980" y="5329844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1527669" y="5203825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3179943" y="5187950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4022700" y="519906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5695185" y="519906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4877458" y="5203825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2329315" y="5203825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3"/>
          <p:cNvSpPr txBox="1">
            <a:spLocks noChangeArrowheads="1"/>
          </p:cNvSpPr>
          <p:nvPr/>
        </p:nvSpPr>
        <p:spPr bwMode="auto">
          <a:xfrm>
            <a:off x="6781800" y="5519247"/>
            <a:ext cx="10477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Free Sampling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 flipV="1">
            <a:off x="7314435" y="5209684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53858" y="5214447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Box 44"/>
          <p:cNvSpPr txBox="1">
            <a:spLocks noChangeArrowheads="1"/>
          </p:cNvSpPr>
          <p:nvPr/>
        </p:nvSpPr>
        <p:spPr bwMode="auto">
          <a:xfrm>
            <a:off x="6019800" y="5313479"/>
            <a:ext cx="10747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Pay per Song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111" name="Rectangle 2"/>
          <p:cNvSpPr>
            <a:spLocks/>
          </p:cNvSpPr>
          <p:nvPr/>
        </p:nvSpPr>
        <p:spPr bwMode="auto">
          <a:xfrm>
            <a:off x="6328012" y="2514600"/>
            <a:ext cx="179151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184D82"/>
                </a:solidFill>
                <a:latin typeface="+mj-lt"/>
                <a:ea typeface="굴림" charset="-127"/>
                <a:cs typeface="Tahoma" charset="0"/>
                <a:sym typeface="Corbel Bold" charset="0"/>
              </a:rPr>
              <a:t>iTunes Music Store</a:t>
            </a:r>
            <a:endParaRPr lang="en-US" altLang="ko-KR" b="1" dirty="0">
              <a:solidFill>
                <a:srgbClr val="184D82"/>
              </a:solidFill>
              <a:latin typeface="+mj-lt"/>
              <a:ea typeface="굴림" charset="-127"/>
              <a:cs typeface="Tahoma" charset="0"/>
              <a:sym typeface="Corbel Bold" charset="0"/>
            </a:endParaRPr>
          </a:p>
        </p:txBody>
      </p:sp>
      <p:sp>
        <p:nvSpPr>
          <p:cNvPr id="125" name="TextBox 9"/>
          <p:cNvSpPr txBox="1">
            <a:spLocks noChangeArrowheads="1"/>
          </p:cNvSpPr>
          <p:nvPr/>
        </p:nvSpPr>
        <p:spPr bwMode="auto">
          <a:xfrm>
            <a:off x="1796392" y="5562600"/>
            <a:ext cx="10668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Complex Pricing Method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126" name="TextBox 10"/>
          <p:cNvSpPr txBox="1">
            <a:spLocks noChangeArrowheads="1"/>
          </p:cNvSpPr>
          <p:nvPr/>
        </p:nvSpPr>
        <p:spPr bwMode="auto">
          <a:xfrm>
            <a:off x="2553810" y="5329844"/>
            <a:ext cx="124952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Restrictions in Use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127" name="TextBox 12"/>
          <p:cNvSpPr txBox="1">
            <a:spLocks noChangeArrowheads="1"/>
          </p:cNvSpPr>
          <p:nvPr/>
        </p:nvSpPr>
        <p:spPr bwMode="auto">
          <a:xfrm>
            <a:off x="3488503" y="5519737"/>
            <a:ext cx="10731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Music Quality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128" name="TextBox 13"/>
          <p:cNvSpPr txBox="1">
            <a:spLocks noChangeArrowheads="1"/>
          </p:cNvSpPr>
          <p:nvPr/>
        </p:nvSpPr>
        <p:spPr bwMode="auto">
          <a:xfrm>
            <a:off x="5126355" y="5508625"/>
            <a:ext cx="119824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Simplicity &amp; Ease of Use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129" name="TextBox 44"/>
          <p:cNvSpPr txBox="1">
            <a:spLocks noChangeArrowheads="1"/>
          </p:cNvSpPr>
          <p:nvPr/>
        </p:nvSpPr>
        <p:spPr bwMode="auto">
          <a:xfrm>
            <a:off x="4267200" y="5302857"/>
            <a:ext cx="118221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Music Selection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cxnSp>
        <p:nvCxnSpPr>
          <p:cNvPr id="130" name="Straight Connector 129"/>
          <p:cNvCxnSpPr/>
          <p:nvPr/>
        </p:nvCxnSpPr>
        <p:spPr>
          <a:xfrm flipV="1">
            <a:off x="8154058" y="5213503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TextBox 44"/>
          <p:cNvSpPr txBox="1">
            <a:spLocks noChangeArrowheads="1"/>
          </p:cNvSpPr>
          <p:nvPr/>
        </p:nvSpPr>
        <p:spPr bwMode="auto">
          <a:xfrm>
            <a:off x="7620000" y="5312535"/>
            <a:ext cx="107473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Automatic Sync with iTunes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847900" y="3270509"/>
            <a:ext cx="19732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184D82"/>
                </a:solidFill>
                <a:latin typeface="+mj-lt"/>
                <a:ea typeface="굴림" charset="-127"/>
                <a:cs typeface="Tahoma" charset="0"/>
              </a:rPr>
              <a:t>P2P Networks</a:t>
            </a:r>
          </a:p>
        </p:txBody>
      </p:sp>
      <p:sp>
        <p:nvSpPr>
          <p:cNvPr id="133" name="Rectangle 3"/>
          <p:cNvSpPr>
            <a:spLocks/>
          </p:cNvSpPr>
          <p:nvPr/>
        </p:nvSpPr>
        <p:spPr bwMode="auto">
          <a:xfrm>
            <a:off x="5641980" y="3886200"/>
            <a:ext cx="273960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altLang="ko-KR" b="1" dirty="0">
                <a:solidFill>
                  <a:srgbClr val="184D82"/>
                </a:solidFill>
                <a:latin typeface="+mj-lt"/>
                <a:ea typeface="굴림" charset="-127"/>
                <a:cs typeface="Tahoma" charset="0"/>
                <a:sym typeface="Corbel Bold" charset="0"/>
              </a:rPr>
              <a:t>Subscription-based </a:t>
            </a:r>
            <a:r>
              <a:rPr lang="en-US" altLang="ko-KR" b="1" dirty="0" smtClean="0">
                <a:solidFill>
                  <a:srgbClr val="184D82"/>
                </a:solidFill>
                <a:latin typeface="+mj-lt"/>
                <a:ea typeface="굴림" charset="-127"/>
                <a:cs typeface="Tahoma" charset="0"/>
                <a:sym typeface="Corbel Bold" charset="0"/>
              </a:rPr>
              <a:t>Music </a:t>
            </a:r>
            <a:r>
              <a:rPr lang="en-US" altLang="ko-KR" b="1" dirty="0">
                <a:solidFill>
                  <a:srgbClr val="184D82"/>
                </a:solidFill>
                <a:latin typeface="+mj-lt"/>
                <a:ea typeface="굴림" charset="-127"/>
                <a:cs typeface="Tahoma" charset="0"/>
                <a:sym typeface="Corbel Bold" charset="0"/>
              </a:rPr>
              <a:t>S</a:t>
            </a:r>
            <a:r>
              <a:rPr lang="en-US" altLang="ko-KR" b="1" dirty="0" smtClean="0">
                <a:solidFill>
                  <a:srgbClr val="184D82"/>
                </a:solidFill>
                <a:latin typeface="+mj-lt"/>
                <a:ea typeface="굴림" charset="-127"/>
                <a:cs typeface="Tahoma" charset="0"/>
                <a:sym typeface="Corbel Bold" charset="0"/>
              </a:rPr>
              <a:t>ervices</a:t>
            </a:r>
            <a:endParaRPr lang="en-US" altLang="ko-KR" b="1" dirty="0">
              <a:solidFill>
                <a:srgbClr val="184D82"/>
              </a:solidFill>
              <a:latin typeface="+mj-lt"/>
              <a:ea typeface="굴림" charset="-127"/>
              <a:cs typeface="Tahoma" charset="0"/>
              <a:sym typeface="Corbel Bold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447800" y="2209800"/>
            <a:ext cx="4294281" cy="2971800"/>
            <a:chOff x="1447798" y="2209800"/>
            <a:chExt cx="6671473" cy="2971800"/>
          </a:xfrm>
        </p:grpSpPr>
        <p:cxnSp>
          <p:nvCxnSpPr>
            <p:cNvPr id="135" name="Straight Connector 134"/>
            <p:cNvCxnSpPr/>
            <p:nvPr/>
          </p:nvCxnSpPr>
          <p:spPr bwMode="auto">
            <a:xfrm>
              <a:off x="2782410" y="2286000"/>
              <a:ext cx="1143000" cy="381000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grpSp>
          <p:nvGrpSpPr>
            <p:cNvPr id="136" name="Group 135"/>
            <p:cNvGrpSpPr/>
            <p:nvPr/>
          </p:nvGrpSpPr>
          <p:grpSpPr>
            <a:xfrm>
              <a:off x="1447798" y="2209800"/>
              <a:ext cx="6671473" cy="2971800"/>
              <a:chOff x="1371598" y="2568575"/>
              <a:chExt cx="6671473" cy="2971800"/>
            </a:xfrm>
          </p:grpSpPr>
          <p:cxnSp>
            <p:nvCxnSpPr>
              <p:cNvPr id="137" name="Straight Connector 136"/>
              <p:cNvCxnSpPr/>
              <p:nvPr/>
            </p:nvCxnSpPr>
            <p:spPr bwMode="auto">
              <a:xfrm>
                <a:off x="5377705" y="3061385"/>
                <a:ext cx="1197028" cy="1307648"/>
              </a:xfrm>
              <a:prstGeom prst="line">
                <a:avLst/>
              </a:prstGeom>
              <a:ln w="63500" cmpd="sng">
                <a:solidFill>
                  <a:srgbClr val="FF0000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auto">
              <a:xfrm>
                <a:off x="6604740" y="4397375"/>
                <a:ext cx="1295400" cy="0"/>
              </a:xfrm>
              <a:prstGeom prst="line">
                <a:avLst/>
              </a:prstGeom>
              <a:ln w="63500" cmpd="sng">
                <a:solidFill>
                  <a:srgbClr val="FF0000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auto">
              <a:xfrm>
                <a:off x="3886200" y="3020622"/>
                <a:ext cx="1361417" cy="0"/>
              </a:xfrm>
              <a:prstGeom prst="line">
                <a:avLst/>
              </a:prstGeom>
              <a:ln w="63500" cmpd="sng">
                <a:solidFill>
                  <a:srgbClr val="FF0000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auto">
              <a:xfrm flipV="1">
                <a:off x="1523194" y="2663047"/>
                <a:ext cx="1183951" cy="2765518"/>
              </a:xfrm>
              <a:prstGeom prst="line">
                <a:avLst/>
              </a:prstGeom>
              <a:ln w="63500" cmpd="sng">
                <a:solidFill>
                  <a:srgbClr val="FF0000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cxnSp>
          <p:sp>
            <p:nvSpPr>
              <p:cNvPr id="141" name="Oval 140"/>
              <p:cNvSpPr/>
              <p:nvPr/>
            </p:nvSpPr>
            <p:spPr>
              <a:xfrm>
                <a:off x="1371598" y="5387975"/>
                <a:ext cx="279643" cy="1524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184D82"/>
                  </a:solidFill>
                  <a:latin typeface="+mj-lt"/>
                </a:endParaRPr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2590799" y="2568575"/>
                <a:ext cx="279643" cy="1524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184D82"/>
                  </a:solidFill>
                  <a:latin typeface="+mj-lt"/>
                </a:endParaRPr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5181599" y="2949575"/>
                <a:ext cx="279643" cy="1524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184D82"/>
                  </a:solidFill>
                  <a:latin typeface="+mj-lt"/>
                </a:endParaRPr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77001" y="4321175"/>
                <a:ext cx="279643" cy="1524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184D82"/>
                  </a:solidFill>
                  <a:latin typeface="+mj-lt"/>
                </a:endParaRPr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7763428" y="4321175"/>
                <a:ext cx="279643" cy="1524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184D82"/>
                  </a:solidFill>
                  <a:latin typeface="+mj-lt"/>
                </a:endParaRPr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3809998" y="2949575"/>
                <a:ext cx="279643" cy="1524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184D82"/>
                  </a:solidFill>
                  <a:latin typeface="+mj-lt"/>
                </a:endParaRPr>
              </a:p>
            </p:txBody>
          </p:sp>
        </p:grpSp>
      </p:grpSp>
      <p:grpSp>
        <p:nvGrpSpPr>
          <p:cNvPr id="147" name="Group 146"/>
          <p:cNvGrpSpPr/>
          <p:nvPr/>
        </p:nvGrpSpPr>
        <p:grpSpPr>
          <a:xfrm>
            <a:off x="1447800" y="2223911"/>
            <a:ext cx="4303749" cy="2998323"/>
            <a:chOff x="1371598" y="2568575"/>
            <a:chExt cx="6686183" cy="2998323"/>
          </a:xfrm>
        </p:grpSpPr>
        <p:cxnSp>
          <p:nvCxnSpPr>
            <p:cNvPr id="148" name="Straight Connector 147"/>
            <p:cNvCxnSpPr/>
            <p:nvPr/>
          </p:nvCxnSpPr>
          <p:spPr bwMode="auto">
            <a:xfrm>
              <a:off x="6687299" y="3043113"/>
              <a:ext cx="1185378" cy="730436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149" name="Straight Connector 148"/>
            <p:cNvCxnSpPr/>
            <p:nvPr/>
          </p:nvCxnSpPr>
          <p:spPr bwMode="auto">
            <a:xfrm flipV="1">
              <a:off x="5377452" y="3065431"/>
              <a:ext cx="1210978" cy="1649926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150" name="Straight Connector 149"/>
            <p:cNvCxnSpPr>
              <a:stCxn id="155" idx="7"/>
            </p:cNvCxnSpPr>
            <p:nvPr/>
          </p:nvCxnSpPr>
          <p:spPr bwMode="auto">
            <a:xfrm flipV="1">
              <a:off x="4110778" y="4796648"/>
              <a:ext cx="1201177" cy="634523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151" name="Straight Connector 150"/>
            <p:cNvCxnSpPr/>
            <p:nvPr/>
          </p:nvCxnSpPr>
          <p:spPr bwMode="auto">
            <a:xfrm flipV="1">
              <a:off x="2743200" y="5477266"/>
              <a:ext cx="1260000" cy="0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152" name="Straight Connector 151"/>
            <p:cNvCxnSpPr/>
            <p:nvPr/>
          </p:nvCxnSpPr>
          <p:spPr bwMode="auto">
            <a:xfrm>
              <a:off x="1518776" y="2690455"/>
              <a:ext cx="1226282" cy="2737296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sp>
          <p:nvSpPr>
            <p:cNvPr id="153" name="Oval 152"/>
            <p:cNvSpPr/>
            <p:nvPr/>
          </p:nvSpPr>
          <p:spPr>
            <a:xfrm>
              <a:off x="1371598" y="2568575"/>
              <a:ext cx="279643" cy="1524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84D82"/>
                </a:solidFill>
                <a:latin typeface="+mj-lt"/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2633131" y="5414498"/>
              <a:ext cx="279643" cy="1524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84D82"/>
                </a:solidFill>
                <a:latin typeface="+mj-lt"/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>
              <a:off x="3872087" y="5408853"/>
              <a:ext cx="279643" cy="1524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84D82"/>
                </a:solidFill>
                <a:latin typeface="+mj-lt"/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>
              <a:off x="6476998" y="2949575"/>
              <a:ext cx="279643" cy="1524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84D82"/>
                </a:solidFill>
                <a:latin typeface="+mj-lt"/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7778138" y="3711575"/>
              <a:ext cx="279643" cy="1524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84D82"/>
                </a:solidFill>
                <a:latin typeface="+mj-lt"/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5223931" y="4702175"/>
              <a:ext cx="279643" cy="1524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84D82"/>
                </a:solidFill>
                <a:latin typeface="+mj-lt"/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1447800" y="2286000"/>
            <a:ext cx="6733200" cy="2923200"/>
            <a:chOff x="1447800" y="2286000"/>
            <a:chExt cx="6733200" cy="2923200"/>
          </a:xfrm>
        </p:grpSpPr>
        <p:cxnSp>
          <p:nvCxnSpPr>
            <p:cNvPr id="164" name="Straight Connector 163"/>
            <p:cNvCxnSpPr/>
            <p:nvPr/>
          </p:nvCxnSpPr>
          <p:spPr>
            <a:xfrm flipV="1">
              <a:off x="1521529" y="5114657"/>
              <a:ext cx="813260" cy="459"/>
            </a:xfrm>
            <a:prstGeom prst="line">
              <a:avLst/>
            </a:prstGeom>
            <a:solidFill>
              <a:srgbClr val="0C6DB1"/>
            </a:solidFill>
            <a:ln w="63500">
              <a:solidFill>
                <a:srgbClr val="0C6DB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13" name="Oval 112"/>
            <p:cNvSpPr/>
            <p:nvPr/>
          </p:nvSpPr>
          <p:spPr>
            <a:xfrm>
              <a:off x="1447800" y="5029200"/>
              <a:ext cx="180000" cy="180000"/>
            </a:xfrm>
            <a:prstGeom prst="ellipse">
              <a:avLst/>
            </a:prstGeom>
            <a:solidFill>
              <a:srgbClr val="0C6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84D82"/>
                </a:solidFill>
                <a:latin typeface="+mj-lt"/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5638800" y="2362200"/>
              <a:ext cx="2447995" cy="0"/>
            </a:xfrm>
            <a:prstGeom prst="line">
              <a:avLst/>
            </a:prstGeom>
            <a:solidFill>
              <a:srgbClr val="0C6DB1"/>
            </a:solidFill>
            <a:ln w="63500">
              <a:solidFill>
                <a:srgbClr val="0C6DB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17" name="Oval 116"/>
            <p:cNvSpPr/>
            <p:nvPr/>
          </p:nvSpPr>
          <p:spPr>
            <a:xfrm>
              <a:off x="6383478" y="2286000"/>
              <a:ext cx="180000" cy="180000"/>
            </a:xfrm>
            <a:prstGeom prst="ellipse">
              <a:avLst/>
            </a:prstGeom>
            <a:solidFill>
              <a:srgbClr val="0C6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84D82"/>
                </a:solidFill>
                <a:latin typeface="+mj-lt"/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7173187" y="2286000"/>
              <a:ext cx="180000" cy="180000"/>
            </a:xfrm>
            <a:prstGeom prst="ellipse">
              <a:avLst/>
            </a:prstGeom>
            <a:solidFill>
              <a:srgbClr val="0C6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84D82"/>
                </a:solidFill>
                <a:latin typeface="+mj-lt"/>
              </a:endParaRPr>
            </a:p>
          </p:txBody>
        </p:sp>
        <p:cxnSp>
          <p:nvCxnSpPr>
            <p:cNvPr id="119" name="Straight Connector 118"/>
            <p:cNvCxnSpPr/>
            <p:nvPr/>
          </p:nvCxnSpPr>
          <p:spPr>
            <a:xfrm flipV="1">
              <a:off x="2362200" y="4419600"/>
              <a:ext cx="838316" cy="676156"/>
            </a:xfrm>
            <a:prstGeom prst="line">
              <a:avLst/>
            </a:prstGeom>
            <a:solidFill>
              <a:srgbClr val="0C6DB1"/>
            </a:solidFill>
            <a:ln w="63500">
              <a:solidFill>
                <a:srgbClr val="0C6DB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3101770" y="2487192"/>
              <a:ext cx="932673" cy="1982440"/>
            </a:xfrm>
            <a:prstGeom prst="line">
              <a:avLst/>
            </a:prstGeom>
            <a:solidFill>
              <a:srgbClr val="0C6DB1"/>
            </a:solidFill>
            <a:ln w="63500">
              <a:solidFill>
                <a:srgbClr val="0C6DB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4868901" y="2380472"/>
              <a:ext cx="814224" cy="635960"/>
            </a:xfrm>
            <a:prstGeom prst="line">
              <a:avLst/>
            </a:prstGeom>
            <a:solidFill>
              <a:srgbClr val="0C6DB1"/>
            </a:solidFill>
            <a:ln w="63500">
              <a:solidFill>
                <a:srgbClr val="0C6DB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2" name="Oval 121"/>
            <p:cNvSpPr/>
            <p:nvPr/>
          </p:nvSpPr>
          <p:spPr>
            <a:xfrm>
              <a:off x="2237210" y="5029200"/>
              <a:ext cx="180000" cy="180000"/>
            </a:xfrm>
            <a:prstGeom prst="ellipse">
              <a:avLst/>
            </a:prstGeom>
            <a:solidFill>
              <a:srgbClr val="0C6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84D82"/>
                </a:solidFill>
                <a:latin typeface="+mj-lt"/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3057136" y="4343400"/>
              <a:ext cx="180000" cy="180000"/>
            </a:xfrm>
            <a:prstGeom prst="ellipse">
              <a:avLst/>
            </a:prstGeom>
            <a:solidFill>
              <a:srgbClr val="0C6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84D82"/>
                </a:solidFill>
                <a:latin typeface="+mj-lt"/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8001000" y="2286000"/>
              <a:ext cx="180000" cy="180000"/>
            </a:xfrm>
            <a:prstGeom prst="ellipse">
              <a:avLst/>
            </a:prstGeom>
            <a:solidFill>
              <a:srgbClr val="0C6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84D82"/>
                </a:solidFill>
                <a:latin typeface="+mj-lt"/>
              </a:endParaRPr>
            </a:p>
          </p:txBody>
        </p:sp>
        <p:cxnSp>
          <p:nvCxnSpPr>
            <p:cNvPr id="161" name="Straight Connector 160"/>
            <p:cNvCxnSpPr/>
            <p:nvPr/>
          </p:nvCxnSpPr>
          <p:spPr>
            <a:xfrm>
              <a:off x="3962400" y="2514600"/>
              <a:ext cx="915638" cy="538840"/>
            </a:xfrm>
            <a:prstGeom prst="line">
              <a:avLst/>
            </a:prstGeom>
            <a:solidFill>
              <a:srgbClr val="0C6DB1"/>
            </a:solidFill>
            <a:ln w="63500">
              <a:solidFill>
                <a:srgbClr val="0C6DB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16" name="Oval 115"/>
            <p:cNvSpPr/>
            <p:nvPr/>
          </p:nvSpPr>
          <p:spPr>
            <a:xfrm>
              <a:off x="5593770" y="2286000"/>
              <a:ext cx="180000" cy="180000"/>
            </a:xfrm>
            <a:prstGeom prst="ellipse">
              <a:avLst/>
            </a:prstGeom>
            <a:solidFill>
              <a:srgbClr val="0C6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84D82"/>
                </a:solidFill>
                <a:latin typeface="+mj-lt"/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4764052" y="2935256"/>
              <a:ext cx="180000" cy="180000"/>
            </a:xfrm>
            <a:prstGeom prst="ellipse">
              <a:avLst/>
            </a:prstGeom>
            <a:solidFill>
              <a:srgbClr val="0C6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84D82"/>
                </a:solidFill>
                <a:latin typeface="+mj-lt"/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3913609" y="2438400"/>
              <a:ext cx="180000" cy="180000"/>
            </a:xfrm>
            <a:prstGeom prst="ellipse">
              <a:avLst/>
            </a:prstGeom>
            <a:solidFill>
              <a:srgbClr val="0C6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84D82"/>
                </a:solidFill>
                <a:latin typeface="+mj-lt"/>
              </a:endParaRP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6096000" y="1917700"/>
            <a:ext cx="0" cy="3276600"/>
          </a:xfrm>
          <a:prstGeom prst="line">
            <a:avLst/>
          </a:prstGeom>
          <a:ln w="12700" cmpd="sng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743200" y="1943100"/>
            <a:ext cx="0" cy="3276600"/>
          </a:xfrm>
          <a:prstGeom prst="line">
            <a:avLst/>
          </a:prstGeom>
          <a:ln w="12700" cmpd="sng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688440" y="1930400"/>
            <a:ext cx="0" cy="3276600"/>
          </a:xfrm>
          <a:prstGeom prst="line">
            <a:avLst/>
          </a:prstGeom>
          <a:ln w="12700" cmpd="sng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>
            <a:spLocks/>
          </p:cNvSpPr>
          <p:nvPr/>
        </p:nvSpPr>
        <p:spPr bwMode="auto">
          <a:xfrm>
            <a:off x="6172200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+mj-lt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59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111" grpId="1"/>
      <p:bldP spid="132" grpId="0"/>
      <p:bldP spid="1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8"/>
          <p:cNvSpPr txBox="1">
            <a:spLocks/>
          </p:cNvSpPr>
          <p:nvPr/>
        </p:nvSpPr>
        <p:spPr>
          <a:xfrm>
            <a:off x="152400" y="156213"/>
            <a:ext cx="882802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dirty="0" smtClean="0">
                <a:solidFill>
                  <a:srgbClr val="184D82"/>
                </a:solidFill>
                <a:effectLst/>
                <a:ea typeface="+mn-ea"/>
                <a:cs typeface="+mn-cs"/>
              </a:rPr>
              <a:t>Results</a:t>
            </a:r>
            <a:endParaRPr lang="en-US" sz="4000" dirty="0">
              <a:solidFill>
                <a:srgbClr val="184D82"/>
              </a:solidFill>
              <a:effectLst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800" y="4797553"/>
            <a:ext cx="79284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184D82"/>
                </a:solidFill>
                <a:latin typeface="+mj-lt"/>
              </a:rPr>
              <a:t>By 2010, </a:t>
            </a:r>
            <a:r>
              <a:rPr lang="en-US" dirty="0">
                <a:solidFill>
                  <a:srgbClr val="184D82"/>
                </a:solidFill>
                <a:latin typeface="+mj-lt"/>
              </a:rPr>
              <a:t>Apple </a:t>
            </a:r>
            <a:r>
              <a:rPr lang="en-US" dirty="0" smtClean="0">
                <a:solidFill>
                  <a:srgbClr val="184D82"/>
                </a:solidFill>
                <a:latin typeface="+mj-lt"/>
              </a:rPr>
              <a:t>has sold </a:t>
            </a:r>
            <a:r>
              <a:rPr lang="en-US" dirty="0">
                <a:solidFill>
                  <a:srgbClr val="184D82"/>
                </a:solidFill>
                <a:latin typeface="+mj-lt"/>
              </a:rPr>
              <a:t>more than 297 million iPods and </a:t>
            </a:r>
            <a:r>
              <a:rPr lang="en-US" dirty="0" smtClean="0">
                <a:solidFill>
                  <a:srgbClr val="184D82"/>
                </a:solidFill>
                <a:latin typeface="+mj-lt"/>
              </a:rPr>
              <a:t>maintained </a:t>
            </a:r>
            <a:r>
              <a:rPr lang="en-US" dirty="0">
                <a:solidFill>
                  <a:srgbClr val="184D82"/>
                </a:solidFill>
                <a:latin typeface="+mj-lt"/>
              </a:rPr>
              <a:t>over 70% global market share. </a:t>
            </a:r>
          </a:p>
          <a:p>
            <a:r>
              <a:rPr lang="en-US" dirty="0" smtClean="0">
                <a:solidFill>
                  <a:srgbClr val="184D82"/>
                </a:solidFill>
                <a:latin typeface="+mj-lt"/>
              </a:rPr>
              <a:t>More than 10 </a:t>
            </a:r>
            <a:r>
              <a:rPr lang="en-US" dirty="0">
                <a:solidFill>
                  <a:srgbClr val="184D82"/>
                </a:solidFill>
                <a:latin typeface="+mj-lt"/>
              </a:rPr>
              <a:t>billion songs, 450 million TV episodes, 100 million movies, and 35 million books have been purchased and downloaded </a:t>
            </a:r>
            <a:r>
              <a:rPr lang="en-US" dirty="0" smtClean="0">
                <a:solidFill>
                  <a:srgbClr val="184D82"/>
                </a:solidFill>
                <a:latin typeface="+mj-lt"/>
              </a:rPr>
              <a:t>from the iTunes Music Store by </a:t>
            </a:r>
            <a:r>
              <a:rPr lang="en-US" dirty="0">
                <a:solidFill>
                  <a:srgbClr val="184D82"/>
                </a:solidFill>
                <a:latin typeface="+mj-lt"/>
              </a:rPr>
              <a:t>over 160 million account holders in 23 countries.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6582" y="1371600"/>
            <a:ext cx="9621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+mj-lt"/>
                <a:cs typeface="Arial"/>
              </a:rPr>
              <a:t>US $ billion</a:t>
            </a:r>
            <a:endParaRPr lang="en-US" sz="1050" dirty="0">
              <a:latin typeface="+mj-lt"/>
              <a:cs typeface="Arial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4385771"/>
              </p:ext>
            </p:extLst>
          </p:nvPr>
        </p:nvGraphicFramePr>
        <p:xfrm>
          <a:off x="1218772" y="1371600"/>
          <a:ext cx="6477428" cy="3491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>
            <a:spLocks/>
          </p:cNvSpPr>
          <p:nvPr/>
        </p:nvSpPr>
        <p:spPr bwMode="auto">
          <a:xfrm>
            <a:off x="6172200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+mj-lt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40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Graphic spid="7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362200"/>
            <a:ext cx="9112107" cy="843630"/>
          </a:xfrm>
        </p:spPr>
        <p:txBody>
          <a:bodyPr>
            <a:noAutofit/>
          </a:bodyPr>
          <a:lstStyle/>
          <a:p>
            <a:pPr algn="ctr"/>
            <a:r>
              <a:rPr lang="en-US" sz="4000" cap="none" dirty="0" smtClean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iPhone </a:t>
            </a:r>
            <a:r>
              <a:rPr lang="en-US" sz="4000" cap="none" dirty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(2007) </a:t>
            </a:r>
            <a:r>
              <a:rPr lang="en-US" sz="4000" cap="none" dirty="0" smtClean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&amp; App Store (</a:t>
            </a:r>
            <a:r>
              <a:rPr lang="en-US" sz="4000" cap="none" dirty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2008)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228600" y="3429000"/>
            <a:ext cx="8571801" cy="838201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184D82"/>
                </a:solidFill>
                <a:latin typeface="Museo Sans 500" pitchFamily="50" charset="0"/>
              </a:rPr>
              <a:t>Reconstruction </a:t>
            </a:r>
            <a:r>
              <a:rPr lang="en-US" dirty="0" smtClean="0">
                <a:solidFill>
                  <a:srgbClr val="184D82"/>
                </a:solidFill>
                <a:latin typeface="Museo Sans 500" pitchFamily="50" charset="0"/>
              </a:rPr>
              <a:t>of the </a:t>
            </a:r>
            <a:r>
              <a:rPr lang="en-US" dirty="0">
                <a:solidFill>
                  <a:srgbClr val="184D82"/>
                </a:solidFill>
                <a:latin typeface="Museo Sans 500" pitchFamily="50" charset="0"/>
              </a:rPr>
              <a:t>Mobile Phone Industry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6172200" y="6629400"/>
            <a:ext cx="293990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Museo Sans 500" pitchFamily="50" charset="0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Museo Sans 500" pitchFamily="50" charset="0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Museo Sans 500" pitchFamily="50" charset="0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Museo Sans 500" pitchFamily="50" charset="0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Museo Sans 500" pitchFamily="50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77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449" y="146462"/>
            <a:ext cx="8693978" cy="84363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The Mobile </a:t>
            </a:r>
            <a:r>
              <a:rPr lang="en-US" sz="3600" kern="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Phone Industry in the Early 2000s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63550" lvl="1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b="1" dirty="0">
                <a:solidFill>
                  <a:srgbClr val="184D82"/>
                </a:solidFill>
                <a:latin typeface="+mj-lt"/>
              </a:rPr>
              <a:t>Handset makers</a:t>
            </a:r>
          </a:p>
          <a:p>
            <a:pPr marL="86360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2200" dirty="0">
                <a:solidFill>
                  <a:srgbClr val="184D82"/>
                </a:solidFill>
                <a:latin typeface="+mj-lt"/>
              </a:rPr>
              <a:t>Engaged in R&amp;D arms race to make more technologically innovative, value-added handsets.</a:t>
            </a:r>
          </a:p>
          <a:p>
            <a:pPr marL="86360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184D82"/>
                </a:solidFill>
                <a:latin typeface="+mj-lt"/>
              </a:rPr>
              <a:t>Focused </a:t>
            </a:r>
            <a:r>
              <a:rPr lang="en-US" sz="2200" dirty="0">
                <a:solidFill>
                  <a:srgbClr val="184D82"/>
                </a:solidFill>
                <a:latin typeface="+mj-lt"/>
              </a:rPr>
              <a:t>on selling more </a:t>
            </a:r>
            <a:r>
              <a:rPr lang="en-US" sz="2200" dirty="0" smtClean="0">
                <a:solidFill>
                  <a:srgbClr val="184D82"/>
                </a:solidFill>
                <a:latin typeface="+mj-lt"/>
              </a:rPr>
              <a:t>units </a:t>
            </a:r>
            <a:r>
              <a:rPr lang="en-US" sz="2200" dirty="0">
                <a:solidFill>
                  <a:srgbClr val="184D82"/>
                </a:solidFill>
                <a:latin typeface="+mj-lt"/>
              </a:rPr>
              <a:t>of hardware (</a:t>
            </a:r>
            <a:r>
              <a:rPr lang="en-US" sz="2200" dirty="0" smtClean="0">
                <a:solidFill>
                  <a:srgbClr val="184D82"/>
                </a:solidFill>
                <a:latin typeface="+mj-lt"/>
              </a:rPr>
              <a:t>handsets). </a:t>
            </a:r>
            <a:r>
              <a:rPr lang="en-US" sz="2200" dirty="0">
                <a:solidFill>
                  <a:srgbClr val="184D82"/>
                </a:solidFill>
                <a:latin typeface="+mj-lt"/>
              </a:rPr>
              <a:t>The more add-ons were equipped, the more expensive mobile was.</a:t>
            </a:r>
          </a:p>
          <a:p>
            <a:pPr marL="86360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2200" dirty="0">
                <a:solidFill>
                  <a:srgbClr val="184D82"/>
                </a:solidFill>
                <a:latin typeface="+mj-lt"/>
              </a:rPr>
              <a:t>Two strategic groups: Feature phone OR Smartphone</a:t>
            </a:r>
          </a:p>
          <a:p>
            <a:pPr marL="463550" lvl="1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b="1" dirty="0">
                <a:solidFill>
                  <a:srgbClr val="184D82"/>
                </a:solidFill>
                <a:latin typeface="+mj-lt"/>
              </a:rPr>
              <a:t>Carriers</a:t>
            </a:r>
            <a:r>
              <a:rPr lang="en-US" dirty="0">
                <a:solidFill>
                  <a:srgbClr val="184D82"/>
                </a:solidFill>
                <a:latin typeface="+mj-lt"/>
              </a:rPr>
              <a:t> </a:t>
            </a:r>
          </a:p>
          <a:p>
            <a:pPr marL="86360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2200" dirty="0">
                <a:solidFill>
                  <a:srgbClr val="184D82"/>
                </a:solidFill>
                <a:latin typeface="+mj-lt"/>
              </a:rPr>
              <a:t>Faced downward pressure on prices, slimmer margins on voice calls.</a:t>
            </a:r>
          </a:p>
          <a:p>
            <a:pPr marL="86360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altLang="ko-KR" sz="2200" dirty="0">
                <a:solidFill>
                  <a:srgbClr val="184D82"/>
                </a:solidFill>
                <a:latin typeface="+mj-lt"/>
              </a:rPr>
              <a:t>Dictated </a:t>
            </a:r>
            <a:r>
              <a:rPr lang="en-US" altLang="ko-KR" sz="2200" dirty="0" smtClean="0">
                <a:solidFill>
                  <a:srgbClr val="184D82"/>
                </a:solidFill>
                <a:latin typeface="+mj-lt"/>
              </a:rPr>
              <a:t>to handset </a:t>
            </a:r>
            <a:r>
              <a:rPr lang="en-US" altLang="ko-KR" sz="2200" dirty="0">
                <a:solidFill>
                  <a:srgbClr val="184D82"/>
                </a:solidFill>
                <a:latin typeface="+mj-lt"/>
              </a:rPr>
              <a:t>makers what to build, how to build, and at what </a:t>
            </a:r>
            <a:r>
              <a:rPr lang="en-US" altLang="ko-KR" sz="2200" dirty="0" smtClean="0">
                <a:solidFill>
                  <a:srgbClr val="184D82"/>
                </a:solidFill>
                <a:latin typeface="+mj-lt"/>
              </a:rPr>
              <a:t>cost.</a:t>
            </a:r>
            <a:endParaRPr lang="en-US" sz="2200" dirty="0">
              <a:solidFill>
                <a:srgbClr val="184D82"/>
              </a:solidFill>
              <a:latin typeface="+mj-lt"/>
            </a:endParaRPr>
          </a:p>
          <a:p>
            <a:pPr marL="463550" lvl="1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dirty="0" smtClean="0">
                <a:solidFill>
                  <a:srgbClr val="184D82"/>
                </a:solidFill>
                <a:latin typeface="+mj-lt"/>
              </a:rPr>
              <a:t>Market </a:t>
            </a:r>
            <a:r>
              <a:rPr lang="en-US" dirty="0">
                <a:solidFill>
                  <a:srgbClr val="184D82"/>
                </a:solidFill>
                <a:latin typeface="+mj-lt"/>
              </a:rPr>
              <a:t>was flooded with me-too handsets and </a:t>
            </a:r>
            <a:r>
              <a:rPr lang="en-US" dirty="0" smtClean="0">
                <a:solidFill>
                  <a:srgbClr val="184D82"/>
                </a:solidFill>
                <a:latin typeface="+mj-lt"/>
              </a:rPr>
              <a:t>services</a:t>
            </a:r>
            <a:endParaRPr lang="en-US" dirty="0">
              <a:solidFill>
                <a:srgbClr val="184D82"/>
              </a:solidFill>
              <a:latin typeface="+mj-lt"/>
            </a:endParaRPr>
          </a:p>
        </p:txBody>
      </p:sp>
      <p:sp>
        <p:nvSpPr>
          <p:cNvPr id="8" name="Title 68"/>
          <p:cNvSpPr txBox="1">
            <a:spLocks/>
          </p:cNvSpPr>
          <p:nvPr/>
        </p:nvSpPr>
        <p:spPr>
          <a:xfrm>
            <a:off x="377786" y="156213"/>
            <a:ext cx="8602641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ckwell"/>
                <a:ea typeface="+mj-ea"/>
                <a:cs typeface="Rockwell"/>
              </a:defRPr>
            </a:lvl1pPr>
          </a:lstStyle>
          <a:p>
            <a:endParaRPr lang="en-US" sz="2600" b="1" kern="0" dirty="0">
              <a:solidFill>
                <a:srgbClr val="000000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6172200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+mj-lt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84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 txBox="1">
            <a:spLocks noChangeArrowheads="1"/>
          </p:cNvSpPr>
          <p:nvPr/>
        </p:nvSpPr>
        <p:spPr bwMode="auto">
          <a:xfrm>
            <a:off x="228600" y="0"/>
            <a:ext cx="89154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34290" tIns="34290" rIns="34290" bIns="34290" anchor="ctr"/>
          <a:lstStyle/>
          <a:p>
            <a:pPr>
              <a:defRPr/>
            </a:pPr>
            <a:r>
              <a:rPr lang="en-US" altLang="ko-KR" sz="36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Strategy Canvas of the Mobile Phone Industry</a:t>
            </a:r>
            <a:endParaRPr lang="en-US" altLang="ko-KR" sz="3600" kern="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  <a:sym typeface="Corbel Bold" charset="0"/>
            </a:endParaRPr>
          </a:p>
        </p:txBody>
      </p:sp>
      <p:sp>
        <p:nvSpPr>
          <p:cNvPr id="34" name="Rectangle 33"/>
          <p:cNvSpPr>
            <a:spLocks/>
          </p:cNvSpPr>
          <p:nvPr/>
        </p:nvSpPr>
        <p:spPr bwMode="auto">
          <a:xfrm>
            <a:off x="6172200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+mj-lt"/>
              <a:sym typeface="Helvetica" charset="0"/>
            </a:endParaRPr>
          </a:p>
        </p:txBody>
      </p:sp>
      <p:grpSp>
        <p:nvGrpSpPr>
          <p:cNvPr id="46" name="Group 59"/>
          <p:cNvGrpSpPr/>
          <p:nvPr/>
        </p:nvGrpSpPr>
        <p:grpSpPr>
          <a:xfrm>
            <a:off x="381000" y="1927225"/>
            <a:ext cx="7970838" cy="3286491"/>
            <a:chOff x="381000" y="1927225"/>
            <a:chExt cx="7970838" cy="3286491"/>
          </a:xfrm>
        </p:grpSpPr>
        <p:grpSp>
          <p:nvGrpSpPr>
            <p:cNvPr id="50" name="Group 60"/>
            <p:cNvGrpSpPr/>
            <p:nvPr/>
          </p:nvGrpSpPr>
          <p:grpSpPr>
            <a:xfrm>
              <a:off x="1023444" y="1927225"/>
              <a:ext cx="7328394" cy="3286491"/>
              <a:chOff x="1023444" y="1927225"/>
              <a:chExt cx="7328394" cy="3286491"/>
            </a:xfrm>
          </p:grpSpPr>
          <p:sp>
            <p:nvSpPr>
              <p:cNvPr id="55" name="Rectangle 65"/>
              <p:cNvSpPr/>
              <p:nvPr/>
            </p:nvSpPr>
            <p:spPr>
              <a:xfrm>
                <a:off x="1023444" y="1927225"/>
                <a:ext cx="7315200" cy="3276600"/>
              </a:xfrm>
              <a:prstGeom prst="rect">
                <a:avLst/>
              </a:prstGeom>
              <a:solidFill>
                <a:srgbClr val="F7F9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cxnSp>
            <p:nvCxnSpPr>
              <p:cNvPr id="56" name="Straight Connector 66"/>
              <p:cNvCxnSpPr/>
              <p:nvPr/>
            </p:nvCxnSpPr>
            <p:spPr>
              <a:xfrm>
                <a:off x="1025525" y="5199063"/>
                <a:ext cx="7326313" cy="0"/>
              </a:xfrm>
              <a:prstGeom prst="line">
                <a:avLst/>
              </a:prstGeom>
              <a:ln w="28575" cmpd="sng">
                <a:solidFill>
                  <a:srgbClr val="064D79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67"/>
              <p:cNvCxnSpPr/>
              <p:nvPr/>
            </p:nvCxnSpPr>
            <p:spPr>
              <a:xfrm flipV="1">
                <a:off x="1023444" y="1937731"/>
                <a:ext cx="0" cy="3275985"/>
              </a:xfrm>
              <a:prstGeom prst="line">
                <a:avLst/>
              </a:prstGeom>
              <a:ln w="28575" cmpd="sng">
                <a:solidFill>
                  <a:srgbClr val="064D79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61"/>
            <p:cNvGrpSpPr/>
            <p:nvPr/>
          </p:nvGrpSpPr>
          <p:grpSpPr>
            <a:xfrm>
              <a:off x="381000" y="2209800"/>
              <a:ext cx="609600" cy="2746177"/>
              <a:chOff x="381000" y="2209800"/>
              <a:chExt cx="609600" cy="2746177"/>
            </a:xfrm>
          </p:grpSpPr>
          <p:sp>
            <p:nvSpPr>
              <p:cNvPr id="52" name="TextBox 23"/>
              <p:cNvSpPr txBox="1">
                <a:spLocks noChangeArrowheads="1"/>
              </p:cNvSpPr>
              <p:nvPr/>
            </p:nvSpPr>
            <p:spPr bwMode="auto">
              <a:xfrm rot="5400000" flipV="1">
                <a:off x="-303309" y="3427512"/>
                <a:ext cx="182880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dirty="0">
                    <a:solidFill>
                      <a:srgbClr val="064D79"/>
                    </a:solidFill>
                    <a:latin typeface="+mj-lt"/>
                    <a:ea typeface="굴림" charset="-127"/>
                    <a:cs typeface="Tahoma" pitchFamily="34" charset="0"/>
                  </a:rPr>
                  <a:t>Offering Level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81000" y="2209800"/>
                <a:ext cx="609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064D79"/>
                    </a:solidFill>
                    <a:latin typeface="+mj-lt"/>
                    <a:ea typeface="굴림" charset="-127"/>
                    <a:cs typeface="Tahoma" pitchFamily="34" charset="0"/>
                  </a:rPr>
                  <a:t>High</a:t>
                </a:r>
                <a:endParaRPr lang="en-US" sz="1400" dirty="0">
                  <a:solidFill>
                    <a:srgbClr val="064D79"/>
                  </a:solidFill>
                  <a:latin typeface="+mj-lt"/>
                  <a:ea typeface="굴림" charset="-127"/>
                  <a:cs typeface="Tahoma" pitchFamily="34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81000" y="4648200"/>
                <a:ext cx="609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064D79"/>
                    </a:solidFill>
                    <a:latin typeface="+mj-lt"/>
                    <a:ea typeface="굴림" charset="-127"/>
                    <a:cs typeface="Tahoma" pitchFamily="34" charset="0"/>
                  </a:rPr>
                  <a:t>Low</a:t>
                </a:r>
                <a:endParaRPr lang="en-US" sz="1400" dirty="0">
                  <a:solidFill>
                    <a:srgbClr val="064D79"/>
                  </a:solidFill>
                  <a:latin typeface="+mj-lt"/>
                  <a:ea typeface="굴림" charset="-127"/>
                  <a:cs typeface="Tahoma" pitchFamily="34" charset="0"/>
                </a:endParaRPr>
              </a:p>
            </p:txBody>
          </p:sp>
        </p:grpSp>
      </p:grpSp>
      <p:sp>
        <p:nvSpPr>
          <p:cNvPr id="58" name="TextBox 8"/>
          <p:cNvSpPr txBox="1">
            <a:spLocks noChangeArrowheads="1"/>
          </p:cNvSpPr>
          <p:nvPr/>
        </p:nvSpPr>
        <p:spPr bwMode="auto">
          <a:xfrm>
            <a:off x="1049173" y="5329844"/>
            <a:ext cx="96361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Price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cxnSp>
        <p:nvCxnSpPr>
          <p:cNvPr id="59" name="Straight Connector 73"/>
          <p:cNvCxnSpPr>
            <a:stCxn id="58" idx="0"/>
            <a:endCxn id="58" idx="0"/>
          </p:cNvCxnSpPr>
          <p:nvPr/>
        </p:nvCxnSpPr>
        <p:spPr>
          <a:xfrm>
            <a:off x="1530980" y="5329844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74"/>
          <p:cNvCxnSpPr/>
          <p:nvPr/>
        </p:nvCxnSpPr>
        <p:spPr>
          <a:xfrm flipV="1">
            <a:off x="1527669" y="5203825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75"/>
          <p:cNvCxnSpPr/>
          <p:nvPr/>
        </p:nvCxnSpPr>
        <p:spPr>
          <a:xfrm flipV="1">
            <a:off x="3369333" y="5187950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76"/>
          <p:cNvCxnSpPr/>
          <p:nvPr/>
        </p:nvCxnSpPr>
        <p:spPr>
          <a:xfrm flipV="1">
            <a:off x="4343400" y="519906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77"/>
          <p:cNvCxnSpPr/>
          <p:nvPr/>
        </p:nvCxnSpPr>
        <p:spPr>
          <a:xfrm flipV="1">
            <a:off x="6131430" y="519906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78"/>
          <p:cNvCxnSpPr/>
          <p:nvPr/>
        </p:nvCxnSpPr>
        <p:spPr>
          <a:xfrm flipV="1">
            <a:off x="5258458" y="5203825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79"/>
          <p:cNvCxnSpPr/>
          <p:nvPr/>
        </p:nvCxnSpPr>
        <p:spPr>
          <a:xfrm flipV="1">
            <a:off x="2405515" y="5203825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13"/>
          <p:cNvSpPr txBox="1">
            <a:spLocks noChangeArrowheads="1"/>
          </p:cNvSpPr>
          <p:nvPr/>
        </p:nvSpPr>
        <p:spPr bwMode="auto">
          <a:xfrm>
            <a:off x="7410450" y="5519247"/>
            <a:ext cx="10477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Ease of Use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cxnSp>
        <p:nvCxnSpPr>
          <p:cNvPr id="67" name="Straight Connector 107"/>
          <p:cNvCxnSpPr/>
          <p:nvPr/>
        </p:nvCxnSpPr>
        <p:spPr>
          <a:xfrm flipV="1">
            <a:off x="7943085" y="5209684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108"/>
          <p:cNvCxnSpPr/>
          <p:nvPr/>
        </p:nvCxnSpPr>
        <p:spPr>
          <a:xfrm flipV="1">
            <a:off x="7087258" y="5214447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44"/>
          <p:cNvSpPr txBox="1">
            <a:spLocks noChangeArrowheads="1"/>
          </p:cNvSpPr>
          <p:nvPr/>
        </p:nvSpPr>
        <p:spPr bwMode="auto">
          <a:xfrm>
            <a:off x="6553200" y="5313479"/>
            <a:ext cx="107473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Style &amp; Fun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71" name="TextBox 9"/>
          <p:cNvSpPr txBox="1">
            <a:spLocks noChangeArrowheads="1"/>
          </p:cNvSpPr>
          <p:nvPr/>
        </p:nvSpPr>
        <p:spPr bwMode="auto">
          <a:xfrm>
            <a:off x="1828800" y="5562600"/>
            <a:ext cx="1143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Variety of Models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72" name="TextBox 10"/>
          <p:cNvSpPr txBox="1">
            <a:spLocks noChangeArrowheads="1"/>
          </p:cNvSpPr>
          <p:nvPr/>
        </p:nvSpPr>
        <p:spPr bwMode="auto">
          <a:xfrm>
            <a:off x="2743200" y="5329844"/>
            <a:ext cx="1249527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Number of Physical Buttons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73" name="TextBox 12"/>
          <p:cNvSpPr txBox="1">
            <a:spLocks noChangeArrowheads="1"/>
          </p:cNvSpPr>
          <p:nvPr/>
        </p:nvSpPr>
        <p:spPr bwMode="auto">
          <a:xfrm>
            <a:off x="3810000" y="5519737"/>
            <a:ext cx="107315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Business Applications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74" name="TextBox 13"/>
          <p:cNvSpPr txBox="1">
            <a:spLocks noChangeArrowheads="1"/>
          </p:cNvSpPr>
          <p:nvPr/>
        </p:nvSpPr>
        <p:spPr bwMode="auto">
          <a:xfrm>
            <a:off x="5708640" y="5508625"/>
            <a:ext cx="89344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Mobile Internet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75" name="TextBox 44"/>
          <p:cNvSpPr txBox="1">
            <a:spLocks noChangeArrowheads="1"/>
          </p:cNvSpPr>
          <p:nvPr/>
        </p:nvSpPr>
        <p:spPr bwMode="auto">
          <a:xfrm>
            <a:off x="4648200" y="5302857"/>
            <a:ext cx="118221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PC-like Performance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562600" y="2667000"/>
            <a:ext cx="19732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6"/>
                </a:solidFill>
                <a:latin typeface="+mj-lt"/>
                <a:ea typeface="굴림" charset="-127"/>
                <a:cs typeface="Tahoma" charset="0"/>
              </a:rPr>
              <a:t>Smartphones</a:t>
            </a:r>
          </a:p>
        </p:txBody>
      </p:sp>
      <p:grpSp>
        <p:nvGrpSpPr>
          <p:cNvPr id="127" name="그룹 126"/>
          <p:cNvGrpSpPr/>
          <p:nvPr/>
        </p:nvGrpSpPr>
        <p:grpSpPr>
          <a:xfrm>
            <a:off x="1436088" y="2567919"/>
            <a:ext cx="6596997" cy="1958571"/>
            <a:chOff x="1436088" y="2567919"/>
            <a:chExt cx="6596997" cy="1958571"/>
          </a:xfrm>
        </p:grpSpPr>
        <p:cxnSp>
          <p:nvCxnSpPr>
            <p:cNvPr id="94" name="Straight Connector 147"/>
            <p:cNvCxnSpPr>
              <a:endCxn id="103" idx="1"/>
            </p:cNvCxnSpPr>
            <p:nvPr/>
          </p:nvCxnSpPr>
          <p:spPr bwMode="auto">
            <a:xfrm>
              <a:off x="5270580" y="2917918"/>
              <a:ext cx="747980" cy="573930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96" name="Straight Connector 149"/>
            <p:cNvCxnSpPr/>
            <p:nvPr/>
          </p:nvCxnSpPr>
          <p:spPr bwMode="auto">
            <a:xfrm>
              <a:off x="3399267" y="2644119"/>
              <a:ext cx="989683" cy="0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95" name="Straight Connector 148"/>
            <p:cNvCxnSpPr>
              <a:endCxn id="102" idx="6"/>
            </p:cNvCxnSpPr>
            <p:nvPr/>
          </p:nvCxnSpPr>
          <p:spPr bwMode="auto">
            <a:xfrm>
              <a:off x="4356100" y="2644119"/>
              <a:ext cx="992358" cy="273799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97" name="Straight Connector 150"/>
            <p:cNvCxnSpPr>
              <a:endCxn id="101" idx="7"/>
            </p:cNvCxnSpPr>
            <p:nvPr/>
          </p:nvCxnSpPr>
          <p:spPr bwMode="auto">
            <a:xfrm flipV="1">
              <a:off x="2398724" y="2594067"/>
              <a:ext cx="1035608" cy="807069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98" name="Straight Connector 151"/>
            <p:cNvCxnSpPr/>
            <p:nvPr/>
          </p:nvCxnSpPr>
          <p:spPr bwMode="auto">
            <a:xfrm>
              <a:off x="1519598" y="2679793"/>
              <a:ext cx="879427" cy="756109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sp>
          <p:nvSpPr>
            <p:cNvPr id="99" name="Oval 152"/>
            <p:cNvSpPr/>
            <p:nvPr/>
          </p:nvSpPr>
          <p:spPr>
            <a:xfrm>
              <a:off x="1436088" y="2590800"/>
              <a:ext cx="180000" cy="1524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cxnSp>
          <p:nvCxnSpPr>
            <p:cNvPr id="123" name="Straight Connector 147"/>
            <p:cNvCxnSpPr/>
            <p:nvPr/>
          </p:nvCxnSpPr>
          <p:spPr bwMode="auto">
            <a:xfrm>
              <a:off x="6075392" y="3524250"/>
              <a:ext cx="1005652" cy="691477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sp>
          <p:nvSpPr>
            <p:cNvPr id="100" name="Oval 153"/>
            <p:cNvSpPr/>
            <p:nvPr/>
          </p:nvSpPr>
          <p:spPr>
            <a:xfrm>
              <a:off x="2315515" y="3346909"/>
              <a:ext cx="180000" cy="1524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1" name="Oval 154"/>
            <p:cNvSpPr/>
            <p:nvPr/>
          </p:nvSpPr>
          <p:spPr>
            <a:xfrm>
              <a:off x="3280692" y="2571749"/>
              <a:ext cx="180000" cy="1524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2" name="Oval 155"/>
            <p:cNvSpPr/>
            <p:nvPr/>
          </p:nvSpPr>
          <p:spPr>
            <a:xfrm>
              <a:off x="5168458" y="2841718"/>
              <a:ext cx="180000" cy="1524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cxnSp>
          <p:nvCxnSpPr>
            <p:cNvPr id="124" name="Straight Connector 147"/>
            <p:cNvCxnSpPr/>
            <p:nvPr/>
          </p:nvCxnSpPr>
          <p:spPr bwMode="auto">
            <a:xfrm>
              <a:off x="7081044" y="4191000"/>
              <a:ext cx="852516" cy="243147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sp>
          <p:nvSpPr>
            <p:cNvPr id="104" name="Oval 157"/>
            <p:cNvSpPr/>
            <p:nvPr/>
          </p:nvSpPr>
          <p:spPr>
            <a:xfrm>
              <a:off x="4256575" y="2567919"/>
              <a:ext cx="180000" cy="1524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3" name="Oval 156"/>
            <p:cNvSpPr/>
            <p:nvPr/>
          </p:nvSpPr>
          <p:spPr>
            <a:xfrm>
              <a:off x="5992200" y="3469530"/>
              <a:ext cx="180000" cy="1524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2" name="Oval 156"/>
            <p:cNvSpPr/>
            <p:nvPr/>
          </p:nvSpPr>
          <p:spPr>
            <a:xfrm>
              <a:off x="7853085" y="4374090"/>
              <a:ext cx="180000" cy="1524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1" name="Oval 156"/>
            <p:cNvSpPr/>
            <p:nvPr/>
          </p:nvSpPr>
          <p:spPr>
            <a:xfrm>
              <a:off x="7000569" y="4114800"/>
              <a:ext cx="180000" cy="1524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sp>
        <p:nvSpPr>
          <p:cNvPr id="79" name="Rectangle 3"/>
          <p:cNvSpPr>
            <a:spLocks/>
          </p:cNvSpPr>
          <p:nvPr/>
        </p:nvSpPr>
        <p:spPr bwMode="auto">
          <a:xfrm>
            <a:off x="6705600" y="3352800"/>
            <a:ext cx="2235752" cy="28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FF0000"/>
                </a:solidFill>
                <a:latin typeface="+mj-lt"/>
                <a:ea typeface="굴림" charset="-127"/>
                <a:cs typeface="Tahoma" charset="0"/>
                <a:sym typeface="Corbel Bold" charset="0"/>
              </a:rPr>
              <a:t>Feature Phones</a:t>
            </a:r>
            <a:endParaRPr lang="en-US" altLang="ko-KR" b="1" dirty="0">
              <a:solidFill>
                <a:srgbClr val="FF0000"/>
              </a:solidFill>
              <a:latin typeface="+mj-lt"/>
              <a:ea typeface="굴림" charset="-127"/>
              <a:cs typeface="Tahoma" charset="0"/>
              <a:sym typeface="Corbel Bold" charset="0"/>
            </a:endParaRPr>
          </a:p>
        </p:txBody>
      </p:sp>
      <p:grpSp>
        <p:nvGrpSpPr>
          <p:cNvPr id="145" name="그룹 144"/>
          <p:cNvGrpSpPr/>
          <p:nvPr/>
        </p:nvGrpSpPr>
        <p:grpSpPr>
          <a:xfrm>
            <a:off x="1437669" y="2559069"/>
            <a:ext cx="6595416" cy="2175401"/>
            <a:chOff x="1437669" y="2559069"/>
            <a:chExt cx="6595416" cy="2175401"/>
          </a:xfrm>
        </p:grpSpPr>
        <p:cxnSp>
          <p:nvCxnSpPr>
            <p:cNvPr id="81" name="Straight Connector 134"/>
            <p:cNvCxnSpPr>
              <a:endCxn id="92" idx="1"/>
            </p:cNvCxnSpPr>
            <p:nvPr/>
          </p:nvCxnSpPr>
          <p:spPr bwMode="auto">
            <a:xfrm>
              <a:off x="2405515" y="2644119"/>
              <a:ext cx="865846" cy="969640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3" name="Straight Connector 136"/>
            <p:cNvCxnSpPr/>
            <p:nvPr/>
          </p:nvCxnSpPr>
          <p:spPr bwMode="auto">
            <a:xfrm flipV="1">
              <a:off x="5245024" y="4238066"/>
              <a:ext cx="962241" cy="421589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4" name="Straight Connector 137"/>
            <p:cNvCxnSpPr/>
            <p:nvPr/>
          </p:nvCxnSpPr>
          <p:spPr bwMode="auto">
            <a:xfrm>
              <a:off x="4388950" y="4654443"/>
              <a:ext cx="833821" cy="0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5" name="Straight Connector 138"/>
            <p:cNvCxnSpPr/>
            <p:nvPr/>
          </p:nvCxnSpPr>
          <p:spPr bwMode="auto">
            <a:xfrm>
              <a:off x="3318986" y="3651859"/>
              <a:ext cx="1008399" cy="990629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86" name="Straight Connector 139"/>
            <p:cNvCxnSpPr/>
            <p:nvPr/>
          </p:nvCxnSpPr>
          <p:spPr bwMode="auto">
            <a:xfrm flipV="1">
              <a:off x="1521455" y="2606694"/>
              <a:ext cx="874535" cy="1535160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sp>
          <p:nvSpPr>
            <p:cNvPr id="87" name="Oval 140"/>
            <p:cNvSpPr/>
            <p:nvPr/>
          </p:nvSpPr>
          <p:spPr>
            <a:xfrm>
              <a:off x="1437669" y="4038600"/>
              <a:ext cx="1800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8" name="Oval 141"/>
            <p:cNvSpPr/>
            <p:nvPr/>
          </p:nvSpPr>
          <p:spPr>
            <a:xfrm>
              <a:off x="2315515" y="2559069"/>
              <a:ext cx="1800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9" name="Oval 142"/>
            <p:cNvSpPr/>
            <p:nvPr/>
          </p:nvSpPr>
          <p:spPr>
            <a:xfrm>
              <a:off x="4253400" y="4582070"/>
              <a:ext cx="1800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0" name="Oval 143"/>
            <p:cNvSpPr/>
            <p:nvPr/>
          </p:nvSpPr>
          <p:spPr>
            <a:xfrm>
              <a:off x="5168458" y="4572000"/>
              <a:ext cx="1800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2" name="Oval 145"/>
            <p:cNvSpPr/>
            <p:nvPr/>
          </p:nvSpPr>
          <p:spPr>
            <a:xfrm>
              <a:off x="3245001" y="3591441"/>
              <a:ext cx="1800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cxnSp>
          <p:nvCxnSpPr>
            <p:cNvPr id="141" name="Straight Connector 136"/>
            <p:cNvCxnSpPr/>
            <p:nvPr/>
          </p:nvCxnSpPr>
          <p:spPr bwMode="auto">
            <a:xfrm flipV="1">
              <a:off x="6191968" y="3810609"/>
              <a:ext cx="1786182" cy="450164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sp>
          <p:nvSpPr>
            <p:cNvPr id="128" name="Oval 144"/>
            <p:cNvSpPr/>
            <p:nvPr/>
          </p:nvSpPr>
          <p:spPr>
            <a:xfrm>
              <a:off x="7013214" y="3949048"/>
              <a:ext cx="1800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9" name="Oval 144"/>
            <p:cNvSpPr/>
            <p:nvPr/>
          </p:nvSpPr>
          <p:spPr>
            <a:xfrm>
              <a:off x="7853085" y="3769241"/>
              <a:ext cx="1800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1" name="Oval 144"/>
            <p:cNvSpPr/>
            <p:nvPr/>
          </p:nvSpPr>
          <p:spPr>
            <a:xfrm>
              <a:off x="6082200" y="4187173"/>
              <a:ext cx="1800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947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 1996 </a:t>
            </a:r>
            <a:r>
              <a:rPr lang="en-US" sz="4000" dirty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– the Apple debacle</a:t>
            </a:r>
          </a:p>
        </p:txBody>
      </p:sp>
      <p:pic>
        <p:nvPicPr>
          <p:cNvPr id="4" name="Content Placeholder 3" descr="wired cover.pn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262" r="-57262"/>
          <a:stretch>
            <a:fillRect/>
          </a:stretch>
        </p:blipFill>
        <p:spPr>
          <a:xfrm>
            <a:off x="0" y="1524000"/>
            <a:ext cx="9144000" cy="49831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>
            <a:spLocks/>
          </p:cNvSpPr>
          <p:nvPr/>
        </p:nvSpPr>
        <p:spPr bwMode="auto">
          <a:xfrm>
            <a:off x="6172200" y="6621706"/>
            <a:ext cx="282282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rgbClr val="706469"/>
                </a:solidFill>
                <a:latin typeface="+mj-lt"/>
                <a:sym typeface="Symbol"/>
              </a:rPr>
              <a:t> </a:t>
            </a:r>
            <a:r>
              <a:rPr lang="en-US" altLang="ko-KR" sz="1200" dirty="0" smtClean="0">
                <a:solidFill>
                  <a:srgbClr val="706469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200" dirty="0">
                <a:solidFill>
                  <a:srgbClr val="706469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200" dirty="0" smtClean="0">
                <a:solidFill>
                  <a:srgbClr val="706469"/>
                </a:solidFill>
                <a:latin typeface="+mj-lt"/>
                <a:sym typeface="Helvetica" charset="0"/>
              </a:rPr>
              <a:t>2012</a:t>
            </a:r>
            <a:endParaRPr lang="en-US" altLang="ko-KR" sz="1200" dirty="0">
              <a:solidFill>
                <a:srgbClr val="706469"/>
              </a:solidFill>
              <a:latin typeface="+mj-lt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68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644775" y="1429508"/>
            <a:ext cx="2882641" cy="2139696"/>
            <a:chOff x="1600202" y="521207"/>
            <a:chExt cx="2882641" cy="2139696"/>
          </a:xfrm>
          <a:noFill/>
          <a:effectLst/>
        </p:grpSpPr>
        <p:sp>
          <p:nvSpPr>
            <p:cNvPr id="17" name="Rectangle 16"/>
            <p:cNvSpPr/>
            <p:nvPr/>
          </p:nvSpPr>
          <p:spPr>
            <a:xfrm>
              <a:off x="1600202" y="521207"/>
              <a:ext cx="2882641" cy="21396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1704653" y="625658"/>
              <a:ext cx="2673739" cy="19307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>
                  <a:solidFill>
                    <a:srgbClr val="0C6DB1"/>
                  </a:solidFill>
                  <a:latin typeface="+mj-lt"/>
                </a:rPr>
                <a:t>Eliminate</a:t>
              </a:r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altLang="ko-KR" sz="1500" kern="1200" dirty="0" smtClean="0">
                <a:solidFill>
                  <a:schemeClr val="tx1"/>
                </a:solidFill>
                <a:latin typeface="+mj-lt"/>
                <a:ea typeface="굴림" charset="-127"/>
                <a:cs typeface="Calibri" pitchFamily="34" charset="0"/>
                <a:sym typeface="Corbel" charset="0"/>
              </a:endParaRPr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kern="1200" dirty="0" smtClean="0">
                  <a:solidFill>
                    <a:srgbClr val="184D82"/>
                  </a:solidFill>
                  <a:latin typeface="+mj-lt"/>
                  <a:ea typeface="굴림" charset="-127"/>
                  <a:cs typeface="Calibri" pitchFamily="34" charset="0"/>
                  <a:sym typeface="Corbel" charset="0"/>
                </a:rPr>
                <a:t>Variety of models</a:t>
              </a:r>
              <a:endParaRPr lang="en-US" kern="1200" dirty="0">
                <a:solidFill>
                  <a:srgbClr val="184D82"/>
                </a:solidFill>
                <a:latin typeface="+mj-lt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616584" y="1429508"/>
            <a:ext cx="2882641" cy="2139696"/>
            <a:chOff x="4572011" y="521207"/>
            <a:chExt cx="2882641" cy="2139696"/>
          </a:xfrm>
          <a:noFill/>
          <a:effectLst/>
        </p:grpSpPr>
        <p:sp>
          <p:nvSpPr>
            <p:cNvPr id="15" name="Rounded Rectangle 14"/>
            <p:cNvSpPr/>
            <p:nvPr/>
          </p:nvSpPr>
          <p:spPr>
            <a:xfrm>
              <a:off x="4572011" y="521207"/>
              <a:ext cx="2882641" cy="21396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6" name="Rounded Rectangle 6"/>
            <p:cNvSpPr/>
            <p:nvPr/>
          </p:nvSpPr>
          <p:spPr>
            <a:xfrm>
              <a:off x="4676462" y="625658"/>
              <a:ext cx="2673739" cy="19307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rgbClr val="0C6DB1"/>
                  </a:solidFill>
                  <a:latin typeface="+mj-lt"/>
                </a:rPr>
                <a:t>Raise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altLang="ko-KR" sz="1500" kern="1200" dirty="0" smtClean="0">
                <a:solidFill>
                  <a:schemeClr val="tx1"/>
                </a:solidFill>
                <a:latin typeface="+mj-lt"/>
                <a:ea typeface="굴림" charset="-127"/>
                <a:cs typeface="Tahoma" charset="0"/>
                <a:sym typeface="Corbel" charset="0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dirty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Mobile internet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Style &amp; Entertainment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Ease of use &amp; Simplicity</a:t>
              </a:r>
              <a:endParaRPr lang="en-US" dirty="0">
                <a:solidFill>
                  <a:srgbClr val="184D82"/>
                </a:solidFill>
                <a:latin typeface="+mj-lt"/>
                <a:ea typeface="굴림" charset="-127"/>
                <a:cs typeface="Tahoma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57741" y="3651504"/>
            <a:ext cx="2882641" cy="2139696"/>
            <a:chOff x="1613168" y="2743203"/>
            <a:chExt cx="2882641" cy="2139696"/>
          </a:xfrm>
          <a:noFill/>
          <a:effectLst/>
        </p:grpSpPr>
        <p:sp>
          <p:nvSpPr>
            <p:cNvPr id="13" name="Rounded Rectangle 12"/>
            <p:cNvSpPr/>
            <p:nvPr/>
          </p:nvSpPr>
          <p:spPr>
            <a:xfrm>
              <a:off x="1613168" y="2743203"/>
              <a:ext cx="2882641" cy="21396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4" name="Rounded Rectangle 8"/>
            <p:cNvSpPr/>
            <p:nvPr/>
          </p:nvSpPr>
          <p:spPr>
            <a:xfrm>
              <a:off x="1717619" y="2847654"/>
              <a:ext cx="2673739" cy="19307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400" b="1" kern="1200" dirty="0" smtClean="0">
                  <a:solidFill>
                    <a:srgbClr val="0C6DB1"/>
                  </a:solidFill>
                  <a:latin typeface="+mj-lt"/>
                  <a:ea typeface="굴림" charset="-127"/>
                  <a:cs typeface="Tahoma" charset="0"/>
                  <a:sym typeface="Corbel Bold" charset="0"/>
                </a:rPr>
                <a:t>Reduce</a:t>
              </a:r>
              <a:endParaRPr lang="en-US" altLang="ko-KR" sz="1600" kern="1200" dirty="0" smtClean="0">
                <a:solidFill>
                  <a:srgbClr val="7F7F7F"/>
                </a:solidFill>
                <a:latin typeface="+mj-lt"/>
                <a:ea typeface="굴림" charset="-127"/>
                <a:cs typeface="Tahoma" charset="0"/>
                <a:sym typeface="Corbel" charset="0"/>
              </a:endParaRP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600" kern="12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Number of physical buttons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Embedded business applications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PC-like performance</a:t>
              </a:r>
              <a:r>
                <a:rPr lang="en-US" sz="1500" kern="12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 </a:t>
              </a:r>
              <a:r>
                <a:rPr lang="en-US" sz="1200" kern="12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(through higher operating system)</a:t>
              </a:r>
              <a:endParaRPr lang="en-US" sz="1200" kern="1200" dirty="0">
                <a:solidFill>
                  <a:srgbClr val="184D82"/>
                </a:solidFill>
                <a:latin typeface="+mj-lt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16562" y="3651504"/>
            <a:ext cx="2882641" cy="2139696"/>
            <a:chOff x="4571989" y="2743203"/>
            <a:chExt cx="2882641" cy="2139696"/>
          </a:xfrm>
          <a:noFill/>
          <a:effectLst/>
        </p:grpSpPr>
        <p:sp>
          <p:nvSpPr>
            <p:cNvPr id="11" name="Rectangle 10"/>
            <p:cNvSpPr/>
            <p:nvPr/>
          </p:nvSpPr>
          <p:spPr>
            <a:xfrm>
              <a:off x="4571989" y="2743203"/>
              <a:ext cx="2882641" cy="21396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2" name="Rounded Rectangle 10"/>
            <p:cNvSpPr/>
            <p:nvPr/>
          </p:nvSpPr>
          <p:spPr>
            <a:xfrm>
              <a:off x="4676440" y="2847654"/>
              <a:ext cx="2673739" cy="19307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400" b="1" kern="1200" dirty="0" smtClean="0">
                  <a:solidFill>
                    <a:srgbClr val="0C6DB1"/>
                  </a:solidFill>
                  <a:latin typeface="+mj-lt"/>
                  <a:ea typeface="굴림" charset="-127"/>
                  <a:cs typeface="Tahoma" charset="0"/>
                  <a:sym typeface="Corbel Bold" charset="0"/>
                </a:rPr>
                <a:t>Create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altLang="ko-KR" sz="1500" kern="1200" dirty="0" smtClean="0">
                <a:solidFill>
                  <a:schemeClr val="tx1"/>
                </a:solidFill>
                <a:latin typeface="+mj-lt"/>
                <a:ea typeface="굴림" charset="-127"/>
                <a:cs typeface="Tahoma" charset="0"/>
                <a:sym typeface="Corbel" charset="0"/>
              </a:endParaRP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kern="12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Freedom to customize through App Store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ko-KR" dirty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(</a:t>
              </a:r>
              <a:r>
                <a:rPr lang="en-US" altLang="ko-KR" dirty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from 2008)</a:t>
              </a:r>
              <a:endParaRPr lang="en-US" dirty="0">
                <a:solidFill>
                  <a:srgbClr val="184D82"/>
                </a:solidFill>
                <a:latin typeface="+mj-lt"/>
                <a:ea typeface="굴림" charset="-127"/>
                <a:cs typeface="Tahoma" charset="0"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600200" y="1371600"/>
            <a:ext cx="5943600" cy="4419600"/>
          </a:xfrm>
          <a:prstGeom prst="rect">
            <a:avLst/>
          </a:prstGeom>
          <a:noFill/>
          <a:ln w="38100">
            <a:solidFill>
              <a:srgbClr val="0C6D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cxnSp>
        <p:nvCxnSpPr>
          <p:cNvPr id="23" name="Straight Connector 22"/>
          <p:cNvCxnSpPr>
            <a:stCxn id="20" idx="1"/>
            <a:endCxn id="20" idx="3"/>
          </p:cNvCxnSpPr>
          <p:nvPr/>
        </p:nvCxnSpPr>
        <p:spPr>
          <a:xfrm>
            <a:off x="1600200" y="3581400"/>
            <a:ext cx="5943600" cy="0"/>
          </a:xfrm>
          <a:prstGeom prst="line">
            <a:avLst/>
          </a:prstGeom>
          <a:ln w="38100">
            <a:solidFill>
              <a:srgbClr val="0C6D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0" idx="0"/>
            <a:endCxn id="20" idx="2"/>
          </p:cNvCxnSpPr>
          <p:nvPr/>
        </p:nvCxnSpPr>
        <p:spPr>
          <a:xfrm>
            <a:off x="4572000" y="1371600"/>
            <a:ext cx="0" cy="4419600"/>
          </a:xfrm>
          <a:prstGeom prst="line">
            <a:avLst/>
          </a:prstGeom>
          <a:ln w="38100">
            <a:solidFill>
              <a:srgbClr val="0C6D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>
            <a:spLocks/>
          </p:cNvSpPr>
          <p:nvPr/>
        </p:nvSpPr>
        <p:spPr bwMode="auto">
          <a:xfrm>
            <a:off x="6172200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+mj-lt"/>
              <a:sym typeface="Helvetica" charset="0"/>
            </a:endParaRPr>
          </a:p>
        </p:txBody>
      </p:sp>
      <p:sp>
        <p:nvSpPr>
          <p:cNvPr id="22" name="Title 3"/>
          <p:cNvSpPr txBox="1">
            <a:spLocks/>
          </p:cNvSpPr>
          <p:nvPr/>
        </p:nvSpPr>
        <p:spPr>
          <a:xfrm>
            <a:off x="914400" y="5791200"/>
            <a:ext cx="7391400" cy="767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ckwell"/>
                <a:ea typeface="+mj-ea"/>
                <a:cs typeface="Rockwell"/>
              </a:defRPr>
            </a:lvl1pPr>
          </a:lstStyle>
          <a:p>
            <a:pPr algn="ctr"/>
            <a:r>
              <a:rPr lang="en-US" sz="4000" b="1" dirty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The Internet in Your Pocket</a:t>
            </a:r>
          </a:p>
        </p:txBody>
      </p:sp>
      <p:sp>
        <p:nvSpPr>
          <p:cNvPr id="24" name="Rectangle 1"/>
          <p:cNvSpPr txBox="1">
            <a:spLocks noChangeArrowheads="1"/>
          </p:cNvSpPr>
          <p:nvPr/>
        </p:nvSpPr>
        <p:spPr bwMode="auto">
          <a:xfrm>
            <a:off x="228600" y="0"/>
            <a:ext cx="89154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34290" tIns="34290" rIns="34290" bIns="34290" anchor="ctr"/>
          <a:lstStyle/>
          <a:p>
            <a:pPr>
              <a:defRPr/>
            </a:pPr>
            <a:r>
              <a:rPr lang="en-US" altLang="ko-KR" sz="44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iPhone</a:t>
            </a:r>
            <a:endParaRPr lang="en-US" altLang="ko-KR" sz="4400" kern="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  <a:sym typeface="Corbe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05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 txBox="1">
            <a:spLocks noChangeArrowheads="1"/>
          </p:cNvSpPr>
          <p:nvPr/>
        </p:nvSpPr>
        <p:spPr bwMode="auto">
          <a:xfrm>
            <a:off x="228600" y="304800"/>
            <a:ext cx="89154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34290" tIns="34290" rIns="34290" bIns="34290" anchor="ctr"/>
          <a:lstStyle/>
          <a:p>
            <a:pPr>
              <a:defRPr/>
            </a:pPr>
            <a:r>
              <a:rPr lang="en-US" altLang="ko-KR" sz="40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Strategy </a:t>
            </a:r>
            <a:r>
              <a:rPr lang="en-US" altLang="ko-KR" sz="4000" kern="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Canvas of iPhone</a:t>
            </a:r>
          </a:p>
        </p:txBody>
      </p:sp>
      <p:sp>
        <p:nvSpPr>
          <p:cNvPr id="34" name="Rectangle 33"/>
          <p:cNvSpPr>
            <a:spLocks/>
          </p:cNvSpPr>
          <p:nvPr/>
        </p:nvSpPr>
        <p:spPr bwMode="auto">
          <a:xfrm>
            <a:off x="6172200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+mj-lt"/>
              <a:sym typeface="Helvetica" charset="0"/>
            </a:endParaRPr>
          </a:p>
        </p:txBody>
      </p:sp>
      <p:sp>
        <p:nvSpPr>
          <p:cNvPr id="60" name="Rectangle 4"/>
          <p:cNvSpPr>
            <a:spLocks/>
          </p:cNvSpPr>
          <p:nvPr/>
        </p:nvSpPr>
        <p:spPr bwMode="auto">
          <a:xfrm>
            <a:off x="1831167" y="1611630"/>
            <a:ext cx="89595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Eliminate</a:t>
            </a: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3657600" y="1600200"/>
            <a:ext cx="700320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ko-KR" b="1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Reduce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6268095" y="1611630"/>
            <a:ext cx="506549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Raise</a:t>
            </a:r>
          </a:p>
        </p:txBody>
      </p:sp>
      <p:sp>
        <p:nvSpPr>
          <p:cNvPr id="63" name="Rectangle 7"/>
          <p:cNvSpPr>
            <a:spLocks/>
          </p:cNvSpPr>
          <p:nvPr/>
        </p:nvSpPr>
        <p:spPr bwMode="auto">
          <a:xfrm>
            <a:off x="7772400" y="1600200"/>
            <a:ext cx="620876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Create</a:t>
            </a:r>
          </a:p>
        </p:txBody>
      </p:sp>
      <p:grpSp>
        <p:nvGrpSpPr>
          <p:cNvPr id="64" name="Group 59"/>
          <p:cNvGrpSpPr/>
          <p:nvPr/>
        </p:nvGrpSpPr>
        <p:grpSpPr>
          <a:xfrm>
            <a:off x="381000" y="1927225"/>
            <a:ext cx="7970838" cy="3286491"/>
            <a:chOff x="381000" y="1927225"/>
            <a:chExt cx="7970838" cy="3286491"/>
          </a:xfrm>
        </p:grpSpPr>
        <p:grpSp>
          <p:nvGrpSpPr>
            <p:cNvPr id="65" name="Group 60"/>
            <p:cNvGrpSpPr/>
            <p:nvPr/>
          </p:nvGrpSpPr>
          <p:grpSpPr>
            <a:xfrm>
              <a:off x="1023444" y="1927225"/>
              <a:ext cx="7328394" cy="3286491"/>
              <a:chOff x="1023444" y="1927225"/>
              <a:chExt cx="7328394" cy="3286491"/>
            </a:xfrm>
          </p:grpSpPr>
          <p:sp>
            <p:nvSpPr>
              <p:cNvPr id="70" name="Rectangle 65"/>
              <p:cNvSpPr/>
              <p:nvPr/>
            </p:nvSpPr>
            <p:spPr>
              <a:xfrm>
                <a:off x="1023444" y="1927225"/>
                <a:ext cx="7315200" cy="3276600"/>
              </a:xfrm>
              <a:prstGeom prst="rect">
                <a:avLst/>
              </a:prstGeom>
              <a:solidFill>
                <a:srgbClr val="F7F9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cxnSp>
            <p:nvCxnSpPr>
              <p:cNvPr id="71" name="Straight Connector 66"/>
              <p:cNvCxnSpPr/>
              <p:nvPr/>
            </p:nvCxnSpPr>
            <p:spPr>
              <a:xfrm>
                <a:off x="1025525" y="5199063"/>
                <a:ext cx="7326313" cy="0"/>
              </a:xfrm>
              <a:prstGeom prst="line">
                <a:avLst/>
              </a:prstGeom>
              <a:ln w="28575" cmpd="sng">
                <a:solidFill>
                  <a:srgbClr val="064D79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67"/>
              <p:cNvCxnSpPr/>
              <p:nvPr/>
            </p:nvCxnSpPr>
            <p:spPr>
              <a:xfrm flipV="1">
                <a:off x="1023444" y="1937731"/>
                <a:ext cx="0" cy="3275985"/>
              </a:xfrm>
              <a:prstGeom prst="line">
                <a:avLst/>
              </a:prstGeom>
              <a:ln w="28575" cmpd="sng">
                <a:solidFill>
                  <a:srgbClr val="064D79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61"/>
            <p:cNvGrpSpPr/>
            <p:nvPr/>
          </p:nvGrpSpPr>
          <p:grpSpPr>
            <a:xfrm>
              <a:off x="381000" y="2209800"/>
              <a:ext cx="609600" cy="2746177"/>
              <a:chOff x="381000" y="2209800"/>
              <a:chExt cx="609600" cy="2746177"/>
            </a:xfrm>
          </p:grpSpPr>
          <p:sp>
            <p:nvSpPr>
              <p:cNvPr id="67" name="TextBox 23"/>
              <p:cNvSpPr txBox="1">
                <a:spLocks noChangeArrowheads="1"/>
              </p:cNvSpPr>
              <p:nvPr/>
            </p:nvSpPr>
            <p:spPr bwMode="auto">
              <a:xfrm rot="5400000" flipV="1">
                <a:off x="-303309" y="3427512"/>
                <a:ext cx="182880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dirty="0">
                    <a:solidFill>
                      <a:srgbClr val="064D79"/>
                    </a:solidFill>
                    <a:latin typeface="+mj-lt"/>
                    <a:ea typeface="굴림" charset="-127"/>
                    <a:cs typeface="Tahoma" pitchFamily="34" charset="0"/>
                  </a:rPr>
                  <a:t>Offering Level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381000" y="2209800"/>
                <a:ext cx="609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064D79"/>
                    </a:solidFill>
                    <a:latin typeface="+mj-lt"/>
                    <a:ea typeface="굴림" charset="-127"/>
                    <a:cs typeface="Tahoma" pitchFamily="34" charset="0"/>
                  </a:rPr>
                  <a:t>High</a:t>
                </a:r>
                <a:endParaRPr lang="en-US" sz="1400" dirty="0">
                  <a:solidFill>
                    <a:srgbClr val="064D79"/>
                  </a:solidFill>
                  <a:latin typeface="+mj-lt"/>
                  <a:ea typeface="굴림" charset="-127"/>
                  <a:cs typeface="Tahoma" pitchFamily="34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381000" y="4648200"/>
                <a:ext cx="533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064D79"/>
                    </a:solidFill>
                    <a:latin typeface="+mj-lt"/>
                    <a:ea typeface="굴림" charset="-127"/>
                    <a:cs typeface="Tahoma" pitchFamily="34" charset="0"/>
                  </a:rPr>
                  <a:t>Low</a:t>
                </a:r>
                <a:endParaRPr lang="en-US" sz="1400" dirty="0">
                  <a:solidFill>
                    <a:srgbClr val="064D79"/>
                  </a:solidFill>
                  <a:latin typeface="+mj-lt"/>
                  <a:ea typeface="굴림" charset="-127"/>
                  <a:cs typeface="Tahoma" pitchFamily="34" charset="0"/>
                </a:endParaRPr>
              </a:p>
            </p:txBody>
          </p:sp>
        </p:grpSp>
      </p:grpSp>
      <p:sp>
        <p:nvSpPr>
          <p:cNvPr id="73" name="TextBox 8"/>
          <p:cNvSpPr txBox="1">
            <a:spLocks noChangeArrowheads="1"/>
          </p:cNvSpPr>
          <p:nvPr/>
        </p:nvSpPr>
        <p:spPr bwMode="auto">
          <a:xfrm>
            <a:off x="1049173" y="5329844"/>
            <a:ext cx="9636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Price</a:t>
            </a:r>
            <a:endParaRPr lang="en-US" altLang="zh-CN" sz="14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cxnSp>
        <p:nvCxnSpPr>
          <p:cNvPr id="74" name="Straight Connector 73"/>
          <p:cNvCxnSpPr>
            <a:stCxn id="73" idx="0"/>
            <a:endCxn id="73" idx="0"/>
          </p:cNvCxnSpPr>
          <p:nvPr/>
        </p:nvCxnSpPr>
        <p:spPr>
          <a:xfrm>
            <a:off x="1530980" y="5329844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1527669" y="5203825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3216933" y="5187950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4038600" y="519906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5674230" y="519906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4877458" y="5203825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2329315" y="5203825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13"/>
          <p:cNvSpPr txBox="1">
            <a:spLocks noChangeArrowheads="1"/>
          </p:cNvSpPr>
          <p:nvPr/>
        </p:nvSpPr>
        <p:spPr bwMode="auto">
          <a:xfrm>
            <a:off x="6909893" y="5519247"/>
            <a:ext cx="8191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Ease of Use</a:t>
            </a:r>
            <a:endParaRPr lang="en-US" altLang="zh-CN" sz="14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cxnSp>
        <p:nvCxnSpPr>
          <p:cNvPr id="82" name="Straight Connector 107"/>
          <p:cNvCxnSpPr/>
          <p:nvPr/>
        </p:nvCxnSpPr>
        <p:spPr>
          <a:xfrm flipV="1">
            <a:off x="7314435" y="5209684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108"/>
          <p:cNvCxnSpPr/>
          <p:nvPr/>
        </p:nvCxnSpPr>
        <p:spPr>
          <a:xfrm flipV="1">
            <a:off x="6477658" y="5214447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44"/>
          <p:cNvSpPr txBox="1">
            <a:spLocks noChangeArrowheads="1"/>
          </p:cNvSpPr>
          <p:nvPr/>
        </p:nvSpPr>
        <p:spPr bwMode="auto">
          <a:xfrm>
            <a:off x="5943600" y="5313479"/>
            <a:ext cx="10747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Style &amp; Fun</a:t>
            </a:r>
            <a:endParaRPr lang="en-US" altLang="zh-CN" sz="14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85" name="TextBox 9"/>
          <p:cNvSpPr txBox="1">
            <a:spLocks noChangeArrowheads="1"/>
          </p:cNvSpPr>
          <p:nvPr/>
        </p:nvSpPr>
        <p:spPr bwMode="auto">
          <a:xfrm>
            <a:off x="1752600" y="5562600"/>
            <a:ext cx="114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Variety of Models</a:t>
            </a:r>
            <a:endParaRPr lang="en-US" altLang="zh-CN" sz="14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86" name="TextBox 10"/>
          <p:cNvSpPr txBox="1">
            <a:spLocks noChangeArrowheads="1"/>
          </p:cNvSpPr>
          <p:nvPr/>
        </p:nvSpPr>
        <p:spPr bwMode="auto">
          <a:xfrm>
            <a:off x="2590800" y="5329844"/>
            <a:ext cx="124952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Number of Physical Buttons</a:t>
            </a:r>
            <a:endParaRPr lang="en-US" altLang="zh-CN" sz="14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87" name="TextBox 12"/>
          <p:cNvSpPr txBox="1">
            <a:spLocks noChangeArrowheads="1"/>
          </p:cNvSpPr>
          <p:nvPr/>
        </p:nvSpPr>
        <p:spPr bwMode="auto">
          <a:xfrm>
            <a:off x="3458315" y="5519737"/>
            <a:ext cx="11758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Business Applications</a:t>
            </a:r>
            <a:endParaRPr lang="en-US" altLang="zh-CN" sz="14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88" name="TextBox 13"/>
          <p:cNvSpPr txBox="1">
            <a:spLocks noChangeArrowheads="1"/>
          </p:cNvSpPr>
          <p:nvPr/>
        </p:nvSpPr>
        <p:spPr bwMode="auto">
          <a:xfrm>
            <a:off x="5229966" y="5508625"/>
            <a:ext cx="8934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Mobile Internet</a:t>
            </a:r>
            <a:endParaRPr lang="en-US" altLang="zh-CN" sz="14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89" name="TextBox 44"/>
          <p:cNvSpPr txBox="1">
            <a:spLocks noChangeArrowheads="1"/>
          </p:cNvSpPr>
          <p:nvPr/>
        </p:nvSpPr>
        <p:spPr bwMode="auto">
          <a:xfrm>
            <a:off x="4267200" y="5302857"/>
            <a:ext cx="11822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PC-like Performance</a:t>
            </a:r>
            <a:endParaRPr lang="en-US" altLang="zh-CN" sz="14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428238" y="4572000"/>
            <a:ext cx="19732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6"/>
                </a:solidFill>
                <a:latin typeface="+mj-lt"/>
                <a:ea typeface="굴림" charset="-127"/>
                <a:cs typeface="Tahoma" charset="0"/>
              </a:rPr>
              <a:t>Smartphones</a:t>
            </a:r>
          </a:p>
        </p:txBody>
      </p:sp>
      <p:grpSp>
        <p:nvGrpSpPr>
          <p:cNvPr id="91" name="그룹 90"/>
          <p:cNvGrpSpPr/>
          <p:nvPr/>
        </p:nvGrpSpPr>
        <p:grpSpPr>
          <a:xfrm>
            <a:off x="1436088" y="2567919"/>
            <a:ext cx="5972671" cy="1986171"/>
            <a:chOff x="1436087" y="2567919"/>
            <a:chExt cx="6616397" cy="1986171"/>
          </a:xfrm>
        </p:grpSpPr>
        <p:cxnSp>
          <p:nvCxnSpPr>
            <p:cNvPr id="92" name="Straight Connector 147"/>
            <p:cNvCxnSpPr>
              <a:endCxn id="104" idx="1"/>
            </p:cNvCxnSpPr>
            <p:nvPr/>
          </p:nvCxnSpPr>
          <p:spPr bwMode="auto">
            <a:xfrm>
              <a:off x="5270581" y="2917918"/>
              <a:ext cx="750819" cy="577972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93" name="Straight Connector 149"/>
            <p:cNvCxnSpPr/>
            <p:nvPr/>
          </p:nvCxnSpPr>
          <p:spPr bwMode="auto">
            <a:xfrm>
              <a:off x="3399267" y="2644119"/>
              <a:ext cx="989683" cy="0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94" name="Straight Connector 148"/>
            <p:cNvCxnSpPr>
              <a:endCxn id="101" idx="6"/>
            </p:cNvCxnSpPr>
            <p:nvPr/>
          </p:nvCxnSpPr>
          <p:spPr bwMode="auto">
            <a:xfrm>
              <a:off x="4356100" y="2644119"/>
              <a:ext cx="1011756" cy="287599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95" name="Straight Connector 150"/>
            <p:cNvCxnSpPr>
              <a:endCxn id="100" idx="7"/>
            </p:cNvCxnSpPr>
            <p:nvPr/>
          </p:nvCxnSpPr>
          <p:spPr bwMode="auto">
            <a:xfrm flipV="1">
              <a:off x="2398724" y="2598109"/>
              <a:ext cx="1052166" cy="803028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96" name="Straight Connector 151"/>
            <p:cNvCxnSpPr/>
            <p:nvPr/>
          </p:nvCxnSpPr>
          <p:spPr bwMode="auto">
            <a:xfrm>
              <a:off x="1519598" y="2679793"/>
              <a:ext cx="879427" cy="756109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sp>
          <p:nvSpPr>
            <p:cNvPr id="97" name="Oval 152"/>
            <p:cNvSpPr/>
            <p:nvPr/>
          </p:nvSpPr>
          <p:spPr>
            <a:xfrm>
              <a:off x="1436087" y="2590800"/>
              <a:ext cx="199400" cy="18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cxnSp>
          <p:nvCxnSpPr>
            <p:cNvPr id="98" name="Straight Connector 147"/>
            <p:cNvCxnSpPr/>
            <p:nvPr/>
          </p:nvCxnSpPr>
          <p:spPr bwMode="auto">
            <a:xfrm>
              <a:off x="6075392" y="3524250"/>
              <a:ext cx="1005652" cy="691477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sp>
          <p:nvSpPr>
            <p:cNvPr id="99" name="Oval 153"/>
            <p:cNvSpPr/>
            <p:nvPr/>
          </p:nvSpPr>
          <p:spPr>
            <a:xfrm>
              <a:off x="2315514" y="3346909"/>
              <a:ext cx="199400" cy="18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0" name="Oval 154"/>
            <p:cNvSpPr/>
            <p:nvPr/>
          </p:nvSpPr>
          <p:spPr>
            <a:xfrm>
              <a:off x="3280691" y="2571749"/>
              <a:ext cx="199400" cy="18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1" name="Oval 155"/>
            <p:cNvSpPr/>
            <p:nvPr/>
          </p:nvSpPr>
          <p:spPr>
            <a:xfrm>
              <a:off x="5168457" y="2841718"/>
              <a:ext cx="199400" cy="18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cxnSp>
          <p:nvCxnSpPr>
            <p:cNvPr id="102" name="Straight Connector 147"/>
            <p:cNvCxnSpPr/>
            <p:nvPr/>
          </p:nvCxnSpPr>
          <p:spPr bwMode="auto">
            <a:xfrm>
              <a:off x="7081044" y="4191000"/>
              <a:ext cx="852516" cy="243147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sp>
          <p:nvSpPr>
            <p:cNvPr id="103" name="Oval 157"/>
            <p:cNvSpPr/>
            <p:nvPr/>
          </p:nvSpPr>
          <p:spPr>
            <a:xfrm>
              <a:off x="4256574" y="2567919"/>
              <a:ext cx="199400" cy="18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4" name="Oval 156"/>
            <p:cNvSpPr/>
            <p:nvPr/>
          </p:nvSpPr>
          <p:spPr>
            <a:xfrm>
              <a:off x="5992199" y="3469530"/>
              <a:ext cx="199400" cy="18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5" name="Oval 156"/>
            <p:cNvSpPr/>
            <p:nvPr/>
          </p:nvSpPr>
          <p:spPr>
            <a:xfrm>
              <a:off x="7853084" y="4374090"/>
              <a:ext cx="199400" cy="18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6" name="Oval 156"/>
            <p:cNvSpPr/>
            <p:nvPr/>
          </p:nvSpPr>
          <p:spPr>
            <a:xfrm>
              <a:off x="7000567" y="4114800"/>
              <a:ext cx="199400" cy="18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sp>
        <p:nvSpPr>
          <p:cNvPr id="107" name="Rectangle 3"/>
          <p:cNvSpPr>
            <a:spLocks/>
          </p:cNvSpPr>
          <p:nvPr/>
        </p:nvSpPr>
        <p:spPr bwMode="auto">
          <a:xfrm>
            <a:off x="6299452" y="3423754"/>
            <a:ext cx="2235752" cy="28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FF0000"/>
                </a:solidFill>
                <a:latin typeface="+mj-lt"/>
                <a:ea typeface="굴림" charset="-127"/>
                <a:cs typeface="Tahoma" charset="0"/>
                <a:sym typeface="Corbel Bold" charset="0"/>
              </a:rPr>
              <a:t>Feature Phones</a:t>
            </a:r>
            <a:endParaRPr lang="en-US" altLang="ko-KR" b="1" dirty="0">
              <a:solidFill>
                <a:srgbClr val="FF0000"/>
              </a:solidFill>
              <a:latin typeface="+mj-lt"/>
              <a:ea typeface="굴림" charset="-127"/>
              <a:cs typeface="Tahoma" charset="0"/>
              <a:sym typeface="Corbel Bold" charset="0"/>
            </a:endParaRPr>
          </a:p>
        </p:txBody>
      </p:sp>
      <p:grpSp>
        <p:nvGrpSpPr>
          <p:cNvPr id="108" name="그룹 107"/>
          <p:cNvGrpSpPr/>
          <p:nvPr/>
        </p:nvGrpSpPr>
        <p:grpSpPr>
          <a:xfrm>
            <a:off x="1437668" y="2559069"/>
            <a:ext cx="5971244" cy="2203001"/>
            <a:chOff x="1437668" y="2559069"/>
            <a:chExt cx="6614816" cy="2203001"/>
          </a:xfrm>
        </p:grpSpPr>
        <p:cxnSp>
          <p:nvCxnSpPr>
            <p:cNvPr id="109" name="Straight Connector 134"/>
            <p:cNvCxnSpPr>
              <a:endCxn id="118" idx="1"/>
            </p:cNvCxnSpPr>
            <p:nvPr/>
          </p:nvCxnSpPr>
          <p:spPr bwMode="auto">
            <a:xfrm>
              <a:off x="2405515" y="2644119"/>
              <a:ext cx="868686" cy="973682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10" name="Straight Connector 136"/>
            <p:cNvCxnSpPr/>
            <p:nvPr/>
          </p:nvCxnSpPr>
          <p:spPr bwMode="auto">
            <a:xfrm flipV="1">
              <a:off x="5245024" y="4238066"/>
              <a:ext cx="962241" cy="421589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11" name="Straight Connector 137"/>
            <p:cNvCxnSpPr/>
            <p:nvPr/>
          </p:nvCxnSpPr>
          <p:spPr bwMode="auto">
            <a:xfrm>
              <a:off x="4388950" y="4654443"/>
              <a:ext cx="833821" cy="0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12" name="Straight Connector 138"/>
            <p:cNvCxnSpPr/>
            <p:nvPr/>
          </p:nvCxnSpPr>
          <p:spPr bwMode="auto">
            <a:xfrm>
              <a:off x="3318986" y="3651859"/>
              <a:ext cx="1008399" cy="990629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13" name="Straight Connector 139"/>
            <p:cNvCxnSpPr/>
            <p:nvPr/>
          </p:nvCxnSpPr>
          <p:spPr bwMode="auto">
            <a:xfrm flipV="1">
              <a:off x="1521455" y="2606694"/>
              <a:ext cx="874535" cy="1535160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sp>
          <p:nvSpPr>
            <p:cNvPr id="114" name="Oval 140"/>
            <p:cNvSpPr/>
            <p:nvPr/>
          </p:nvSpPr>
          <p:spPr>
            <a:xfrm>
              <a:off x="1437668" y="4038600"/>
              <a:ext cx="1994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5" name="Oval 141"/>
            <p:cNvSpPr/>
            <p:nvPr/>
          </p:nvSpPr>
          <p:spPr>
            <a:xfrm>
              <a:off x="2315514" y="2559069"/>
              <a:ext cx="1994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6" name="Oval 142"/>
            <p:cNvSpPr/>
            <p:nvPr/>
          </p:nvSpPr>
          <p:spPr>
            <a:xfrm>
              <a:off x="4253398" y="4582070"/>
              <a:ext cx="1994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7" name="Oval 143"/>
            <p:cNvSpPr/>
            <p:nvPr/>
          </p:nvSpPr>
          <p:spPr>
            <a:xfrm>
              <a:off x="5168457" y="4572000"/>
              <a:ext cx="1994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8" name="Oval 145"/>
            <p:cNvSpPr/>
            <p:nvPr/>
          </p:nvSpPr>
          <p:spPr>
            <a:xfrm>
              <a:off x="3245000" y="3591441"/>
              <a:ext cx="1994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cxnSp>
          <p:nvCxnSpPr>
            <p:cNvPr id="119" name="Straight Connector 136"/>
            <p:cNvCxnSpPr/>
            <p:nvPr/>
          </p:nvCxnSpPr>
          <p:spPr bwMode="auto">
            <a:xfrm flipV="1">
              <a:off x="6191968" y="3810609"/>
              <a:ext cx="1786182" cy="450164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sp>
          <p:nvSpPr>
            <p:cNvPr id="120" name="Oval 144"/>
            <p:cNvSpPr/>
            <p:nvPr/>
          </p:nvSpPr>
          <p:spPr>
            <a:xfrm>
              <a:off x="7013213" y="3949048"/>
              <a:ext cx="1994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1" name="Oval 144"/>
            <p:cNvSpPr/>
            <p:nvPr/>
          </p:nvSpPr>
          <p:spPr>
            <a:xfrm>
              <a:off x="7853084" y="3769241"/>
              <a:ext cx="1994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2" name="Oval 144"/>
            <p:cNvSpPr/>
            <p:nvPr/>
          </p:nvSpPr>
          <p:spPr>
            <a:xfrm>
              <a:off x="6082199" y="4187173"/>
              <a:ext cx="1994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cxnSp>
        <p:nvCxnSpPr>
          <p:cNvPr id="123" name="Straight Connector 108"/>
          <p:cNvCxnSpPr/>
          <p:nvPr/>
        </p:nvCxnSpPr>
        <p:spPr>
          <a:xfrm flipV="1">
            <a:off x="8138977" y="5214447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TextBox 44"/>
          <p:cNvSpPr txBox="1">
            <a:spLocks noChangeArrowheads="1"/>
          </p:cNvSpPr>
          <p:nvPr/>
        </p:nvSpPr>
        <p:spPr bwMode="auto">
          <a:xfrm>
            <a:off x="7681118" y="5313479"/>
            <a:ext cx="138668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Customization via App Store</a:t>
            </a:r>
          </a:p>
          <a:p>
            <a:pPr algn="ctr"/>
            <a:r>
              <a:rPr lang="en-US" altLang="zh-CN" sz="14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(from 2008)</a:t>
            </a:r>
            <a:endParaRPr lang="en-US" altLang="zh-CN" sz="14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125" name="Rectangle 2"/>
          <p:cNvSpPr>
            <a:spLocks/>
          </p:cNvSpPr>
          <p:nvPr/>
        </p:nvSpPr>
        <p:spPr bwMode="auto">
          <a:xfrm>
            <a:off x="6906376" y="1953792"/>
            <a:ext cx="6652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0C6DB1"/>
                </a:solidFill>
                <a:latin typeface="+mj-lt"/>
                <a:ea typeface="굴림" charset="-127"/>
                <a:cs typeface="Tahoma" charset="0"/>
                <a:sym typeface="Corbel Bold" charset="0"/>
              </a:rPr>
              <a:t>iPhone</a:t>
            </a:r>
            <a:endParaRPr lang="en-US" altLang="ko-KR" b="1" dirty="0">
              <a:solidFill>
                <a:srgbClr val="0C6DB1"/>
              </a:solidFill>
              <a:latin typeface="+mj-lt"/>
              <a:ea typeface="굴림" charset="-127"/>
              <a:cs typeface="Tahoma" charset="0"/>
              <a:sym typeface="Corbel Bold" charset="0"/>
            </a:endParaRPr>
          </a:p>
        </p:txBody>
      </p:sp>
      <p:grpSp>
        <p:nvGrpSpPr>
          <p:cNvPr id="126" name="Group 175"/>
          <p:cNvGrpSpPr/>
          <p:nvPr/>
        </p:nvGrpSpPr>
        <p:grpSpPr>
          <a:xfrm>
            <a:off x="1417404" y="2258400"/>
            <a:ext cx="6763596" cy="2950800"/>
            <a:chOff x="1417404" y="2258400"/>
            <a:chExt cx="6763596" cy="2950800"/>
          </a:xfrm>
        </p:grpSpPr>
        <p:cxnSp>
          <p:nvCxnSpPr>
            <p:cNvPr id="127" name="Straight Connector 163"/>
            <p:cNvCxnSpPr>
              <a:endCxn id="135" idx="0"/>
            </p:cNvCxnSpPr>
            <p:nvPr/>
          </p:nvCxnSpPr>
          <p:spPr>
            <a:xfrm>
              <a:off x="1518800" y="2351702"/>
              <a:ext cx="808410" cy="2677498"/>
            </a:xfrm>
            <a:prstGeom prst="line">
              <a:avLst/>
            </a:prstGeom>
            <a:solidFill>
              <a:srgbClr val="0C6DB1"/>
            </a:solidFill>
            <a:ln w="63500">
              <a:solidFill>
                <a:srgbClr val="0C6DB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8" name="Oval 112"/>
            <p:cNvSpPr/>
            <p:nvPr/>
          </p:nvSpPr>
          <p:spPr>
            <a:xfrm>
              <a:off x="1417404" y="2258400"/>
              <a:ext cx="180000" cy="180000"/>
            </a:xfrm>
            <a:prstGeom prst="ellipse">
              <a:avLst/>
            </a:prstGeom>
            <a:solidFill>
              <a:srgbClr val="0C6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cxnSp>
          <p:nvCxnSpPr>
            <p:cNvPr id="129" name="Straight Connector 113"/>
            <p:cNvCxnSpPr/>
            <p:nvPr/>
          </p:nvCxnSpPr>
          <p:spPr>
            <a:xfrm>
              <a:off x="6449775" y="2362200"/>
              <a:ext cx="1656000" cy="0"/>
            </a:xfrm>
            <a:prstGeom prst="line">
              <a:avLst/>
            </a:prstGeom>
            <a:solidFill>
              <a:srgbClr val="0C6DB1"/>
            </a:solidFill>
            <a:ln w="63500">
              <a:solidFill>
                <a:srgbClr val="0C6DB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2" name="Straight Connector 118"/>
            <p:cNvCxnSpPr/>
            <p:nvPr/>
          </p:nvCxnSpPr>
          <p:spPr>
            <a:xfrm flipV="1">
              <a:off x="2324100" y="4835187"/>
              <a:ext cx="925017" cy="289144"/>
            </a:xfrm>
            <a:prstGeom prst="line">
              <a:avLst/>
            </a:prstGeom>
            <a:solidFill>
              <a:srgbClr val="0C6DB1"/>
            </a:solidFill>
            <a:ln w="63500">
              <a:solidFill>
                <a:srgbClr val="0C6DB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3" name="Straight Connector 119"/>
            <p:cNvCxnSpPr/>
            <p:nvPr/>
          </p:nvCxnSpPr>
          <p:spPr>
            <a:xfrm flipV="1">
              <a:off x="3219530" y="4446935"/>
              <a:ext cx="876228" cy="405798"/>
            </a:xfrm>
            <a:prstGeom prst="line">
              <a:avLst/>
            </a:prstGeom>
            <a:solidFill>
              <a:srgbClr val="0C6DB1"/>
            </a:solidFill>
            <a:ln w="63500">
              <a:solidFill>
                <a:srgbClr val="0C6DB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4" name="Straight Connector 120"/>
            <p:cNvCxnSpPr/>
            <p:nvPr/>
          </p:nvCxnSpPr>
          <p:spPr>
            <a:xfrm flipH="1">
              <a:off x="4888581" y="2401540"/>
              <a:ext cx="1540307" cy="961495"/>
            </a:xfrm>
            <a:prstGeom prst="line">
              <a:avLst/>
            </a:prstGeom>
            <a:solidFill>
              <a:srgbClr val="0C6DB1"/>
            </a:solidFill>
            <a:ln w="63500">
              <a:solidFill>
                <a:srgbClr val="0C6DB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35" name="Oval 121"/>
            <p:cNvSpPr/>
            <p:nvPr/>
          </p:nvSpPr>
          <p:spPr>
            <a:xfrm>
              <a:off x="2237210" y="5029200"/>
              <a:ext cx="180000" cy="180000"/>
            </a:xfrm>
            <a:prstGeom prst="ellipse">
              <a:avLst/>
            </a:prstGeom>
            <a:solidFill>
              <a:srgbClr val="0C6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7" name="Oval 158"/>
            <p:cNvSpPr/>
            <p:nvPr/>
          </p:nvSpPr>
          <p:spPr>
            <a:xfrm>
              <a:off x="8001000" y="2286000"/>
              <a:ext cx="180000" cy="180000"/>
            </a:xfrm>
            <a:prstGeom prst="ellipse">
              <a:avLst/>
            </a:prstGeom>
            <a:solidFill>
              <a:srgbClr val="0C6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cxnSp>
          <p:nvCxnSpPr>
            <p:cNvPr id="138" name="Straight Connector 160"/>
            <p:cNvCxnSpPr>
              <a:endCxn id="140" idx="7"/>
            </p:cNvCxnSpPr>
            <p:nvPr/>
          </p:nvCxnSpPr>
          <p:spPr>
            <a:xfrm flipV="1">
              <a:off x="4057658" y="3315890"/>
              <a:ext cx="892552" cy="1169145"/>
            </a:xfrm>
            <a:prstGeom prst="line">
              <a:avLst/>
            </a:prstGeom>
            <a:solidFill>
              <a:srgbClr val="0C6DB1"/>
            </a:solidFill>
            <a:ln w="63500">
              <a:solidFill>
                <a:srgbClr val="0C6DB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39" name="Oval 115"/>
            <p:cNvSpPr/>
            <p:nvPr/>
          </p:nvSpPr>
          <p:spPr>
            <a:xfrm>
              <a:off x="5603280" y="2789818"/>
              <a:ext cx="180000" cy="180000"/>
            </a:xfrm>
            <a:prstGeom prst="ellipse">
              <a:avLst/>
            </a:prstGeom>
            <a:solidFill>
              <a:srgbClr val="0C6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41" name="Oval 123"/>
            <p:cNvSpPr/>
            <p:nvPr/>
          </p:nvSpPr>
          <p:spPr>
            <a:xfrm>
              <a:off x="3970693" y="4392000"/>
              <a:ext cx="180000" cy="180000"/>
            </a:xfrm>
            <a:prstGeom prst="ellipse">
              <a:avLst/>
            </a:prstGeom>
            <a:solidFill>
              <a:srgbClr val="0C6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0" name="Oval 116"/>
            <p:cNvSpPr/>
            <p:nvPr/>
          </p:nvSpPr>
          <p:spPr>
            <a:xfrm>
              <a:off x="6373953" y="2286000"/>
              <a:ext cx="180000" cy="180000"/>
            </a:xfrm>
            <a:prstGeom prst="ellipse">
              <a:avLst/>
            </a:prstGeom>
            <a:solidFill>
              <a:srgbClr val="0C6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1" name="Oval 117"/>
            <p:cNvSpPr/>
            <p:nvPr/>
          </p:nvSpPr>
          <p:spPr>
            <a:xfrm>
              <a:off x="7173187" y="2286000"/>
              <a:ext cx="180000" cy="180000"/>
            </a:xfrm>
            <a:prstGeom prst="ellipse">
              <a:avLst/>
            </a:prstGeom>
            <a:solidFill>
              <a:srgbClr val="0C6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40" name="Oval 114"/>
            <p:cNvSpPr/>
            <p:nvPr/>
          </p:nvSpPr>
          <p:spPr>
            <a:xfrm>
              <a:off x="4796570" y="3289530"/>
              <a:ext cx="180000" cy="180000"/>
            </a:xfrm>
            <a:prstGeom prst="ellipse">
              <a:avLst/>
            </a:prstGeom>
            <a:solidFill>
              <a:srgbClr val="0C6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6" name="Oval 122"/>
            <p:cNvSpPr/>
            <p:nvPr/>
          </p:nvSpPr>
          <p:spPr>
            <a:xfrm>
              <a:off x="3133577" y="4780252"/>
              <a:ext cx="180000" cy="180000"/>
            </a:xfrm>
            <a:prstGeom prst="ellipse">
              <a:avLst/>
            </a:prstGeom>
            <a:solidFill>
              <a:srgbClr val="0C6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cxnSp>
        <p:nvCxnSpPr>
          <p:cNvPr id="142" name="Straight Connector 141"/>
          <p:cNvCxnSpPr/>
          <p:nvPr/>
        </p:nvCxnSpPr>
        <p:spPr>
          <a:xfrm>
            <a:off x="7751022" y="1917700"/>
            <a:ext cx="0" cy="3276600"/>
          </a:xfrm>
          <a:prstGeom prst="line">
            <a:avLst/>
          </a:prstGeom>
          <a:ln w="12700" cmpd="sng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2798022" y="1943100"/>
            <a:ext cx="0" cy="3276600"/>
          </a:xfrm>
          <a:prstGeom prst="line">
            <a:avLst/>
          </a:prstGeom>
          <a:ln w="12700" cmpd="sng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5291244" y="1930400"/>
            <a:ext cx="0" cy="3276600"/>
          </a:xfrm>
          <a:prstGeom prst="line">
            <a:avLst/>
          </a:prstGeom>
          <a:ln w="12700" cmpd="sng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1850260" y="1937847"/>
            <a:ext cx="0" cy="3276600"/>
          </a:xfrm>
          <a:prstGeom prst="line">
            <a:avLst/>
          </a:prstGeom>
          <a:ln w="12700" cmpd="sng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95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90" grpId="0"/>
      <p:bldP spid="107" grpId="0"/>
      <p:bldP spid="1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8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defRPr/>
            </a:pPr>
            <a:r>
              <a:rPr lang="en-US" sz="4000" kern="0" dirty="0" smtClean="0">
                <a:solidFill>
                  <a:srgbClr val="184D82"/>
                </a:solidFill>
                <a:latin typeface="Museo Sans 500" pitchFamily="50" charset="0"/>
                <a:ea typeface="굴림" charset="-127"/>
                <a:cs typeface="Tahoma" pitchFamily="34" charset="0"/>
              </a:rPr>
              <a:t>App </a:t>
            </a:r>
            <a:r>
              <a:rPr lang="en-US" sz="4000" kern="0" dirty="0">
                <a:solidFill>
                  <a:srgbClr val="184D82"/>
                </a:solidFill>
                <a:latin typeface="Museo Sans 500" pitchFamily="50" charset="0"/>
                <a:ea typeface="굴림" charset="-127"/>
                <a:cs typeface="Tahoma" pitchFamily="34" charset="0"/>
              </a:rPr>
              <a:t>Store (2008)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marL="463550" lvl="1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2400" dirty="0">
                <a:solidFill>
                  <a:srgbClr val="184D82"/>
                </a:solidFill>
                <a:latin typeface="+mj-lt"/>
              </a:rPr>
              <a:t>Customize </a:t>
            </a:r>
            <a:r>
              <a:rPr lang="en-US" sz="2400" dirty="0" smtClean="0">
                <a:solidFill>
                  <a:srgbClr val="184D82"/>
                </a:solidFill>
                <a:latin typeface="+mj-lt"/>
              </a:rPr>
              <a:t>the iPhone </a:t>
            </a:r>
            <a:r>
              <a:rPr lang="en-US" sz="2400" dirty="0">
                <a:solidFill>
                  <a:srgbClr val="184D82"/>
                </a:solidFill>
                <a:latin typeface="+mj-lt"/>
              </a:rPr>
              <a:t>the way the user </a:t>
            </a:r>
            <a:r>
              <a:rPr lang="en-US" sz="2400" dirty="0" smtClean="0">
                <a:solidFill>
                  <a:srgbClr val="184D82"/>
                </a:solidFill>
                <a:latin typeface="+mj-lt"/>
              </a:rPr>
              <a:t>wants</a:t>
            </a:r>
          </a:p>
          <a:p>
            <a:pPr marL="86360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184D82"/>
                </a:solidFill>
                <a:latin typeface="+mj-lt"/>
              </a:rPr>
              <a:t>Application programs developed </a:t>
            </a:r>
            <a:r>
              <a:rPr lang="en-US" sz="1800" dirty="0">
                <a:solidFill>
                  <a:srgbClr val="184D82"/>
                </a:solidFill>
                <a:latin typeface="+mj-lt"/>
              </a:rPr>
              <a:t>by Apple and </a:t>
            </a:r>
            <a:r>
              <a:rPr lang="en-US" sz="1800" dirty="0" smtClean="0">
                <a:solidFill>
                  <a:srgbClr val="184D82"/>
                </a:solidFill>
                <a:latin typeface="+mj-lt"/>
              </a:rPr>
              <a:t>third-party developers. </a:t>
            </a:r>
            <a:endParaRPr lang="en-US" sz="1800" dirty="0">
              <a:solidFill>
                <a:srgbClr val="184D82"/>
              </a:solidFill>
              <a:latin typeface="+mj-lt"/>
            </a:endParaRPr>
          </a:p>
          <a:p>
            <a:pPr marL="86360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184D82"/>
                </a:solidFill>
                <a:latin typeface="+mj-lt"/>
              </a:rPr>
              <a:t>20 </a:t>
            </a:r>
            <a:r>
              <a:rPr lang="en-US" sz="1800" dirty="0">
                <a:solidFill>
                  <a:srgbClr val="184D82"/>
                </a:solidFill>
                <a:latin typeface="+mj-lt"/>
              </a:rPr>
              <a:t>categories</a:t>
            </a:r>
            <a:r>
              <a:rPr lang="en-US" sz="1800" dirty="0" smtClean="0">
                <a:solidFill>
                  <a:srgbClr val="184D82"/>
                </a:solidFill>
                <a:latin typeface="+mj-lt"/>
              </a:rPr>
              <a:t> ranging from Games &amp; Entertainment to Books &amp; Education.</a:t>
            </a:r>
          </a:p>
          <a:p>
            <a:pPr marL="86360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184D82"/>
                </a:solidFill>
                <a:latin typeface="+mj-lt"/>
              </a:rPr>
              <a:t>Easy </a:t>
            </a:r>
            <a:r>
              <a:rPr lang="en-US" sz="1800" dirty="0">
                <a:solidFill>
                  <a:srgbClr val="184D82"/>
                </a:solidFill>
                <a:latin typeface="+mj-lt"/>
              </a:rPr>
              <a:t>and convenient to purchase, download, and synchronize with </a:t>
            </a:r>
            <a:r>
              <a:rPr lang="en-US" sz="1800" dirty="0" smtClean="0">
                <a:solidFill>
                  <a:srgbClr val="184D82"/>
                </a:solidFill>
                <a:latin typeface="+mj-lt"/>
              </a:rPr>
              <a:t>iPhone on one </a:t>
            </a:r>
            <a:r>
              <a:rPr lang="en-US" sz="1800" dirty="0">
                <a:solidFill>
                  <a:srgbClr val="184D82"/>
                </a:solidFill>
                <a:latin typeface="+mj-lt"/>
              </a:rPr>
              <a:t>Apple ID.</a:t>
            </a:r>
          </a:p>
          <a:p>
            <a:pPr marL="463550" lvl="1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2400" dirty="0">
                <a:solidFill>
                  <a:srgbClr val="184D82"/>
                </a:solidFill>
                <a:latin typeface="+mj-lt"/>
              </a:rPr>
              <a:t>Price</a:t>
            </a:r>
          </a:p>
          <a:p>
            <a:pPr marL="86360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800" dirty="0">
                <a:solidFill>
                  <a:srgbClr val="184D82"/>
                </a:solidFill>
                <a:latin typeface="+mj-lt"/>
              </a:rPr>
              <a:t>Free Apps: 25% of applications </a:t>
            </a:r>
            <a:r>
              <a:rPr lang="en-US" sz="1800" dirty="0" smtClean="0">
                <a:solidFill>
                  <a:srgbClr val="184D82"/>
                </a:solidFill>
                <a:latin typeface="+mj-lt"/>
              </a:rPr>
              <a:t>were </a:t>
            </a:r>
            <a:r>
              <a:rPr lang="en-US" sz="1800" dirty="0">
                <a:solidFill>
                  <a:srgbClr val="184D82"/>
                </a:solidFill>
                <a:latin typeface="+mj-lt"/>
              </a:rPr>
              <a:t>free of </a:t>
            </a:r>
            <a:r>
              <a:rPr lang="en-US" sz="1800" dirty="0" smtClean="0">
                <a:solidFill>
                  <a:srgbClr val="184D82"/>
                </a:solidFill>
                <a:latin typeface="+mj-lt"/>
              </a:rPr>
              <a:t>charge. </a:t>
            </a:r>
            <a:endParaRPr lang="en-US" sz="1800" dirty="0">
              <a:solidFill>
                <a:srgbClr val="184D82"/>
              </a:solidFill>
              <a:latin typeface="+mj-lt"/>
            </a:endParaRPr>
          </a:p>
          <a:p>
            <a:pPr marL="86360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800" dirty="0">
                <a:solidFill>
                  <a:srgbClr val="184D82"/>
                </a:solidFill>
                <a:latin typeface="+mj-lt"/>
              </a:rPr>
              <a:t>Low price: More than 25% of </a:t>
            </a:r>
            <a:r>
              <a:rPr lang="en-US" sz="1800" dirty="0" smtClean="0">
                <a:solidFill>
                  <a:srgbClr val="184D82"/>
                </a:solidFill>
                <a:latin typeface="+mj-lt"/>
              </a:rPr>
              <a:t>applications cost </a:t>
            </a:r>
            <a:r>
              <a:rPr lang="en-US" sz="1800" dirty="0">
                <a:solidFill>
                  <a:srgbClr val="184D82"/>
                </a:solidFill>
                <a:latin typeface="+mj-lt"/>
              </a:rPr>
              <a:t>$</a:t>
            </a:r>
            <a:r>
              <a:rPr lang="en-US" sz="1800" dirty="0" smtClean="0">
                <a:solidFill>
                  <a:srgbClr val="184D82"/>
                </a:solidFill>
                <a:latin typeface="+mj-lt"/>
              </a:rPr>
              <a:t>0.99. </a:t>
            </a:r>
            <a:endParaRPr lang="en-US" sz="1800" dirty="0">
              <a:solidFill>
                <a:srgbClr val="184D82"/>
              </a:solidFill>
              <a:latin typeface="+mj-lt"/>
            </a:endParaRPr>
          </a:p>
          <a:p>
            <a:pPr marL="86360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800" dirty="0">
                <a:solidFill>
                  <a:srgbClr val="184D82"/>
                </a:solidFill>
                <a:latin typeface="+mj-lt"/>
              </a:rPr>
              <a:t>The average price of </a:t>
            </a:r>
            <a:r>
              <a:rPr lang="en-US" sz="1800" dirty="0" smtClean="0">
                <a:solidFill>
                  <a:srgbClr val="184D82"/>
                </a:solidFill>
                <a:latin typeface="+mj-lt"/>
              </a:rPr>
              <a:t>an application </a:t>
            </a:r>
            <a:r>
              <a:rPr lang="en-US" sz="1800" dirty="0">
                <a:solidFill>
                  <a:srgbClr val="184D82"/>
                </a:solidFill>
                <a:latin typeface="+mj-lt"/>
              </a:rPr>
              <a:t>was $</a:t>
            </a:r>
            <a:r>
              <a:rPr lang="en-US" sz="1800" dirty="0" smtClean="0">
                <a:solidFill>
                  <a:srgbClr val="184D82"/>
                </a:solidFill>
                <a:latin typeface="+mj-lt"/>
              </a:rPr>
              <a:t>3.21.</a:t>
            </a:r>
            <a:endParaRPr lang="en-US" sz="1800" dirty="0">
              <a:solidFill>
                <a:srgbClr val="184D82"/>
              </a:solidFill>
              <a:latin typeface="+mj-lt"/>
            </a:endParaRPr>
          </a:p>
          <a:p>
            <a:pPr marL="463550" lvl="1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2400" dirty="0">
                <a:solidFill>
                  <a:srgbClr val="184D82"/>
                </a:solidFill>
                <a:latin typeface="+mj-lt"/>
              </a:rPr>
              <a:t>Win-win proposition</a:t>
            </a:r>
          </a:p>
          <a:p>
            <a:pPr marL="86360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800" dirty="0">
                <a:solidFill>
                  <a:srgbClr val="184D82"/>
                </a:solidFill>
                <a:latin typeface="+mj-lt"/>
              </a:rPr>
              <a:t>Apple got 30% from the sales of </a:t>
            </a:r>
            <a:r>
              <a:rPr lang="en-US" sz="1800" dirty="0" smtClean="0">
                <a:solidFill>
                  <a:srgbClr val="184D82"/>
                </a:solidFill>
                <a:latin typeface="+mj-lt"/>
              </a:rPr>
              <a:t>apps </a:t>
            </a:r>
            <a:r>
              <a:rPr lang="en-US" sz="1800" dirty="0">
                <a:solidFill>
                  <a:srgbClr val="184D82"/>
                </a:solidFill>
                <a:latin typeface="+mj-lt"/>
              </a:rPr>
              <a:t>(70% for developers</a:t>
            </a:r>
            <a:r>
              <a:rPr lang="en-US" sz="1800" dirty="0" smtClean="0">
                <a:solidFill>
                  <a:srgbClr val="184D82"/>
                </a:solidFill>
                <a:latin typeface="+mj-lt"/>
              </a:rPr>
              <a:t>).</a:t>
            </a:r>
            <a:endParaRPr lang="en-US" sz="1800" dirty="0">
              <a:solidFill>
                <a:srgbClr val="184D82"/>
              </a:solidFill>
              <a:latin typeface="+mj-lt"/>
            </a:endParaRPr>
          </a:p>
          <a:p>
            <a:pPr marL="86360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800" dirty="0">
                <a:solidFill>
                  <a:srgbClr val="184D82"/>
                </a:solidFill>
                <a:latin typeface="+mj-lt"/>
              </a:rPr>
              <a:t>App Store boosted </a:t>
            </a:r>
            <a:r>
              <a:rPr lang="en-US" sz="1800" dirty="0" smtClean="0">
                <a:solidFill>
                  <a:srgbClr val="184D82"/>
                </a:solidFill>
                <a:latin typeface="+mj-lt"/>
              </a:rPr>
              <a:t>sales </a:t>
            </a:r>
            <a:r>
              <a:rPr lang="en-US" sz="1800" dirty="0">
                <a:solidFill>
                  <a:srgbClr val="184D82"/>
                </a:solidFill>
                <a:latin typeface="+mj-lt"/>
              </a:rPr>
              <a:t>of </a:t>
            </a:r>
            <a:r>
              <a:rPr lang="en-US" sz="1800" dirty="0" smtClean="0">
                <a:solidFill>
                  <a:srgbClr val="184D82"/>
                </a:solidFill>
                <a:latin typeface="+mj-lt"/>
              </a:rPr>
              <a:t>the iPhone by up </a:t>
            </a:r>
            <a:r>
              <a:rPr lang="en-US" sz="1800" dirty="0">
                <a:solidFill>
                  <a:srgbClr val="184D82"/>
                </a:solidFill>
                <a:latin typeface="+mj-lt"/>
              </a:rPr>
              <a:t>to 15%. Apple generated </a:t>
            </a:r>
            <a:r>
              <a:rPr lang="en-US" sz="1800" dirty="0" smtClean="0">
                <a:solidFill>
                  <a:srgbClr val="184D82"/>
                </a:solidFill>
                <a:latin typeface="+mj-lt"/>
              </a:rPr>
              <a:t>revenues continuously </a:t>
            </a:r>
            <a:r>
              <a:rPr lang="en-US" sz="1800" dirty="0">
                <a:solidFill>
                  <a:srgbClr val="184D82"/>
                </a:solidFill>
                <a:latin typeface="+mj-lt"/>
              </a:rPr>
              <a:t>through app sales from the increased iPhone users.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6172200" y="6629400"/>
            <a:ext cx="293990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Museo Sans 500" pitchFamily="50" charset="0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Museo Sans 500" pitchFamily="50" charset="0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Museo Sans 500" pitchFamily="50" charset="0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Museo Sans 500" pitchFamily="50" charset="0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Museo Sans 500" pitchFamily="50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49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5800" y="4797553"/>
            <a:ext cx="79284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184D82"/>
                </a:solidFill>
                <a:latin typeface="+mj-lt"/>
              </a:rPr>
              <a:t>By 2010</a:t>
            </a:r>
            <a:r>
              <a:rPr lang="en-US" dirty="0">
                <a:solidFill>
                  <a:srgbClr val="184D82"/>
                </a:solidFill>
                <a:latin typeface="+mj-lt"/>
              </a:rPr>
              <a:t>, Apple has 51% of the </a:t>
            </a:r>
            <a:r>
              <a:rPr lang="en-US" dirty="0" smtClean="0">
                <a:solidFill>
                  <a:srgbClr val="184D82"/>
                </a:solidFill>
                <a:latin typeface="+mj-lt"/>
              </a:rPr>
              <a:t>profits of the global </a:t>
            </a:r>
            <a:r>
              <a:rPr lang="en-US" dirty="0">
                <a:solidFill>
                  <a:srgbClr val="184D82"/>
                </a:solidFill>
                <a:latin typeface="+mj-lt"/>
              </a:rPr>
              <a:t>mobile phone </a:t>
            </a:r>
            <a:r>
              <a:rPr lang="en-US" dirty="0" smtClean="0">
                <a:solidFill>
                  <a:srgbClr val="184D82"/>
                </a:solidFill>
                <a:latin typeface="+mj-lt"/>
              </a:rPr>
              <a:t>industry, </a:t>
            </a:r>
            <a:r>
              <a:rPr lang="en-US" dirty="0">
                <a:solidFill>
                  <a:srgbClr val="184D82"/>
                </a:solidFill>
                <a:latin typeface="+mj-lt"/>
              </a:rPr>
              <a:t>with just 22% share of revenue and only 4% market </a:t>
            </a:r>
            <a:r>
              <a:rPr lang="en-US" dirty="0" smtClean="0">
                <a:solidFill>
                  <a:srgbClr val="184D82"/>
                </a:solidFill>
                <a:latin typeface="+mj-lt"/>
              </a:rPr>
              <a:t>share (units sold). </a:t>
            </a:r>
            <a:r>
              <a:rPr lang="en-US" dirty="0">
                <a:solidFill>
                  <a:srgbClr val="184D82"/>
                </a:solidFill>
                <a:latin typeface="+mj-lt"/>
              </a:rPr>
              <a:t>By 2011, over 100 millions iPhones were sold worldwide.</a:t>
            </a:r>
          </a:p>
          <a:p>
            <a:r>
              <a:rPr lang="en-US" sz="2400" b="1" dirty="0" smtClean="0">
                <a:solidFill>
                  <a:srgbClr val="184D82"/>
                </a:solidFill>
                <a:latin typeface="+mj-lt"/>
              </a:rPr>
              <a:t>App Store </a:t>
            </a:r>
            <a:r>
              <a:rPr lang="en-US" dirty="0" smtClean="0">
                <a:solidFill>
                  <a:srgbClr val="184D82"/>
                </a:solidFill>
                <a:latin typeface="+mj-lt"/>
              </a:rPr>
              <a:t>hit 10 billion downloads from </a:t>
            </a:r>
            <a:r>
              <a:rPr lang="en-US" dirty="0">
                <a:solidFill>
                  <a:srgbClr val="184D82"/>
                </a:solidFill>
                <a:latin typeface="+mj-lt"/>
              </a:rPr>
              <a:t>over 300,000 apps </a:t>
            </a:r>
            <a:r>
              <a:rPr lang="en-US" dirty="0" smtClean="0">
                <a:solidFill>
                  <a:srgbClr val="184D82"/>
                </a:solidFill>
                <a:latin typeface="+mj-lt"/>
              </a:rPr>
              <a:t>available.</a:t>
            </a:r>
            <a:endParaRPr lang="en-US" dirty="0">
              <a:solidFill>
                <a:srgbClr val="184D82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44" y="1386467"/>
            <a:ext cx="9621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+mj-lt"/>
                <a:cs typeface="Arial"/>
              </a:rPr>
              <a:t>US $ billion</a:t>
            </a:r>
            <a:endParaRPr lang="en-US" sz="1050" dirty="0">
              <a:latin typeface="+mj-lt"/>
              <a:cs typeface="Arial"/>
            </a:endParaRPr>
          </a:p>
        </p:txBody>
      </p:sp>
      <p:sp>
        <p:nvSpPr>
          <p:cNvPr id="7" name="Title 68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US" sz="4400" dirty="0" smtClean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Results</a:t>
            </a:r>
            <a:endParaRPr lang="en-US" sz="4400" dirty="0">
              <a:solidFill>
                <a:srgbClr val="184D82"/>
              </a:solidFill>
              <a:latin typeface="+mj-lt"/>
              <a:ea typeface="+mn-ea"/>
              <a:cs typeface="+mn-cs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0314199"/>
              </p:ext>
            </p:extLst>
          </p:nvPr>
        </p:nvGraphicFramePr>
        <p:xfrm>
          <a:off x="1600200" y="1386467"/>
          <a:ext cx="5562600" cy="3602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>
            <a:spLocks/>
          </p:cNvSpPr>
          <p:nvPr/>
        </p:nvSpPr>
        <p:spPr bwMode="auto">
          <a:xfrm>
            <a:off x="6172200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+mj-lt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4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Graphic spid="8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590800"/>
            <a:ext cx="8574087" cy="843630"/>
          </a:xfrm>
        </p:spPr>
        <p:txBody>
          <a:bodyPr>
            <a:normAutofit/>
          </a:bodyPr>
          <a:lstStyle/>
          <a:p>
            <a:pPr algn="ctr"/>
            <a:r>
              <a:rPr lang="en-US" cap="none" dirty="0" err="1" smtClean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iPad</a:t>
            </a:r>
            <a:r>
              <a:rPr lang="en-US" dirty="0" smtClean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dirty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(2010)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286449" y="4114800"/>
            <a:ext cx="8571801" cy="201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184D82"/>
                </a:solidFill>
                <a:latin typeface="+mj-lt"/>
              </a:rPr>
              <a:t>Reconstruction </a:t>
            </a:r>
            <a:r>
              <a:rPr lang="en-US" dirty="0" smtClean="0">
                <a:solidFill>
                  <a:srgbClr val="184D82"/>
                </a:solidFill>
                <a:latin typeface="+mj-lt"/>
              </a:rPr>
              <a:t>of the </a:t>
            </a:r>
            <a:r>
              <a:rPr lang="en-US" dirty="0">
                <a:solidFill>
                  <a:srgbClr val="184D82"/>
                </a:solidFill>
                <a:latin typeface="+mj-lt"/>
              </a:rPr>
              <a:t>Personal Computer Industry</a:t>
            </a:r>
          </a:p>
        </p:txBody>
      </p:sp>
    </p:spTree>
    <p:extLst>
      <p:ext uri="{BB962C8B-B14F-4D97-AF65-F5344CB8AC3E}">
        <p14:creationId xmlns:p14="http://schemas.microsoft.com/office/powerpoint/2010/main" val="363959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/>
          <p:cNvSpPr txBox="1">
            <a:spLocks/>
          </p:cNvSpPr>
          <p:nvPr/>
        </p:nvSpPr>
        <p:spPr>
          <a:xfrm>
            <a:off x="611560" y="1352840"/>
            <a:ext cx="8283018" cy="4919897"/>
          </a:xfrm>
          <a:prstGeom prst="rect">
            <a:avLst/>
          </a:prstGeom>
        </p:spPr>
        <p:txBody>
          <a:bodyPr anchor="t"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2400" dirty="0">
                <a:solidFill>
                  <a:srgbClr val="184D82"/>
                </a:solidFill>
                <a:effectLst/>
                <a:latin typeface="+mj-lt"/>
              </a:rPr>
              <a:t>Low </a:t>
            </a:r>
            <a:r>
              <a:rPr lang="en-US" sz="2400" dirty="0" smtClean="0">
                <a:solidFill>
                  <a:srgbClr val="184D82"/>
                </a:solidFill>
                <a:effectLst/>
                <a:latin typeface="+mj-lt"/>
              </a:rPr>
              <a:t>PC sales growth</a:t>
            </a:r>
            <a:endParaRPr lang="en-US" sz="2400" dirty="0">
              <a:solidFill>
                <a:srgbClr val="184D82"/>
              </a:solidFill>
              <a:effectLst/>
              <a:latin typeface="+mj-lt"/>
            </a:endParaRPr>
          </a:p>
          <a:p>
            <a:pPr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2400" dirty="0">
                <a:solidFill>
                  <a:srgbClr val="184D82"/>
                </a:solidFill>
                <a:effectLst/>
                <a:latin typeface="+mj-lt"/>
              </a:rPr>
              <a:t>Global competition</a:t>
            </a:r>
          </a:p>
          <a:p>
            <a:pPr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2400" dirty="0">
                <a:solidFill>
                  <a:srgbClr val="184D82"/>
                </a:solidFill>
                <a:effectLst/>
                <a:latin typeface="+mj-lt"/>
              </a:rPr>
              <a:t>Commoditization of PC: R&amp;D arms </a:t>
            </a:r>
            <a:r>
              <a:rPr lang="en-US" sz="2400" dirty="0" smtClean="0">
                <a:solidFill>
                  <a:srgbClr val="184D82"/>
                </a:solidFill>
                <a:effectLst/>
                <a:latin typeface="+mj-lt"/>
              </a:rPr>
              <a:t>race &amp; price </a:t>
            </a:r>
            <a:r>
              <a:rPr lang="en-US" sz="2400" dirty="0">
                <a:solidFill>
                  <a:srgbClr val="184D82"/>
                </a:solidFill>
                <a:effectLst/>
                <a:latin typeface="+mj-lt"/>
              </a:rPr>
              <a:t>war</a:t>
            </a:r>
          </a:p>
          <a:p>
            <a:pPr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2400" dirty="0">
                <a:solidFill>
                  <a:srgbClr val="184D82"/>
                </a:solidFill>
                <a:effectLst/>
                <a:latin typeface="+mj-lt"/>
              </a:rPr>
              <a:t>Segmentation strategy</a:t>
            </a:r>
          </a:p>
          <a:p>
            <a:pPr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184D82"/>
                </a:solidFill>
                <a:effectLst/>
                <a:latin typeface="+mj-lt"/>
              </a:rPr>
              <a:t>Netbook: </a:t>
            </a:r>
            <a:r>
              <a:rPr lang="en-US" sz="2400" dirty="0">
                <a:solidFill>
                  <a:srgbClr val="184D82"/>
                </a:solidFill>
                <a:effectLst/>
                <a:latin typeface="+mj-lt"/>
              </a:rPr>
              <a:t>Low-end laptop</a:t>
            </a:r>
          </a:p>
          <a:p>
            <a:pPr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2400" dirty="0">
                <a:solidFill>
                  <a:srgbClr val="184D82"/>
                </a:solidFill>
                <a:effectLst/>
                <a:latin typeface="+mj-lt"/>
              </a:rPr>
              <a:t>Threats from </a:t>
            </a:r>
            <a:r>
              <a:rPr lang="en-US" sz="2400" dirty="0" smtClean="0">
                <a:solidFill>
                  <a:srgbClr val="184D82"/>
                </a:solidFill>
                <a:effectLst/>
                <a:latin typeface="+mj-lt"/>
              </a:rPr>
              <a:t>substitutes: smartphones</a:t>
            </a:r>
            <a:endParaRPr lang="en-US" sz="2400" dirty="0">
              <a:solidFill>
                <a:srgbClr val="184D82"/>
              </a:solidFill>
              <a:effectLst/>
              <a:latin typeface="+mj-lt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>
            <a:noAutofit/>
          </a:bodyPr>
          <a:lstStyle/>
          <a:p>
            <a:r>
              <a:rPr lang="en-US" sz="35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The Personal </a:t>
            </a:r>
            <a:r>
              <a:rPr lang="en-US" sz="3500" kern="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Computer Industry in </a:t>
            </a:r>
            <a:r>
              <a:rPr lang="en-US" sz="35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the late 2000s</a:t>
            </a:r>
            <a:endParaRPr lang="en-US" sz="3500" kern="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55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 txBox="1">
            <a:spLocks noChangeArrowheads="1"/>
          </p:cNvSpPr>
          <p:nvPr/>
        </p:nvSpPr>
        <p:spPr bwMode="auto">
          <a:xfrm>
            <a:off x="268286" y="304800"/>
            <a:ext cx="8875714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34290" tIns="34290" rIns="34290" bIns="34290" anchor="ctr"/>
          <a:lstStyle/>
          <a:p>
            <a:pPr>
              <a:defRPr/>
            </a:pPr>
            <a:r>
              <a:rPr lang="en-US" altLang="ko-KR" sz="40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Strategy Canvas of the PC Industry</a:t>
            </a:r>
            <a:endParaRPr lang="en-US" altLang="ko-KR" sz="4000" kern="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  <a:sym typeface="Corbel Bold" charset="0"/>
            </a:endParaRPr>
          </a:p>
        </p:txBody>
      </p:sp>
      <p:sp>
        <p:nvSpPr>
          <p:cNvPr id="34" name="Rectangle 33"/>
          <p:cNvSpPr>
            <a:spLocks/>
          </p:cNvSpPr>
          <p:nvPr/>
        </p:nvSpPr>
        <p:spPr bwMode="auto">
          <a:xfrm>
            <a:off x="6172200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+mj-lt"/>
              <a:sym typeface="Helvetica" charset="0"/>
            </a:endParaRPr>
          </a:p>
        </p:txBody>
      </p:sp>
      <p:grpSp>
        <p:nvGrpSpPr>
          <p:cNvPr id="91" name="Group 2"/>
          <p:cNvGrpSpPr/>
          <p:nvPr/>
        </p:nvGrpSpPr>
        <p:grpSpPr>
          <a:xfrm>
            <a:off x="268286" y="1933209"/>
            <a:ext cx="7970839" cy="3286491"/>
            <a:chOff x="380999" y="1927225"/>
            <a:chExt cx="7970839" cy="3286491"/>
          </a:xfrm>
        </p:grpSpPr>
        <p:grpSp>
          <p:nvGrpSpPr>
            <p:cNvPr id="92" name="Group 1"/>
            <p:cNvGrpSpPr/>
            <p:nvPr/>
          </p:nvGrpSpPr>
          <p:grpSpPr>
            <a:xfrm>
              <a:off x="1023444" y="1927225"/>
              <a:ext cx="7328394" cy="3286491"/>
              <a:chOff x="1023444" y="1927225"/>
              <a:chExt cx="7328394" cy="3286491"/>
            </a:xfrm>
          </p:grpSpPr>
          <p:sp>
            <p:nvSpPr>
              <p:cNvPr id="97" name="Rectangle 59"/>
              <p:cNvSpPr/>
              <p:nvPr/>
            </p:nvSpPr>
            <p:spPr>
              <a:xfrm>
                <a:off x="1023444" y="1927225"/>
                <a:ext cx="7315200" cy="3276600"/>
              </a:xfrm>
              <a:prstGeom prst="rect">
                <a:avLst/>
              </a:prstGeom>
              <a:solidFill>
                <a:srgbClr val="F7F9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cxnSp>
            <p:nvCxnSpPr>
              <p:cNvPr id="98" name="Straight Connector 60"/>
              <p:cNvCxnSpPr/>
              <p:nvPr/>
            </p:nvCxnSpPr>
            <p:spPr>
              <a:xfrm>
                <a:off x="1025525" y="5199063"/>
                <a:ext cx="7326313" cy="0"/>
              </a:xfrm>
              <a:prstGeom prst="line">
                <a:avLst/>
              </a:prstGeom>
              <a:ln w="28575" cmpd="sng">
                <a:solidFill>
                  <a:srgbClr val="064D79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61"/>
              <p:cNvCxnSpPr/>
              <p:nvPr/>
            </p:nvCxnSpPr>
            <p:spPr>
              <a:xfrm flipV="1">
                <a:off x="1023444" y="1937731"/>
                <a:ext cx="0" cy="3275985"/>
              </a:xfrm>
              <a:prstGeom prst="line">
                <a:avLst/>
              </a:prstGeom>
              <a:ln w="28575" cmpd="sng">
                <a:solidFill>
                  <a:srgbClr val="064D79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101"/>
            <p:cNvGrpSpPr/>
            <p:nvPr/>
          </p:nvGrpSpPr>
          <p:grpSpPr>
            <a:xfrm>
              <a:off x="380999" y="2209800"/>
              <a:ext cx="646113" cy="2746177"/>
              <a:chOff x="380999" y="2209800"/>
              <a:chExt cx="646113" cy="2746177"/>
            </a:xfrm>
          </p:grpSpPr>
          <p:sp>
            <p:nvSpPr>
              <p:cNvPr id="94" name="TextBox 23"/>
              <p:cNvSpPr txBox="1">
                <a:spLocks noChangeArrowheads="1"/>
              </p:cNvSpPr>
              <p:nvPr/>
            </p:nvSpPr>
            <p:spPr bwMode="auto">
              <a:xfrm rot="5400000" flipV="1">
                <a:off x="-303309" y="3427512"/>
                <a:ext cx="182880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dirty="0">
                    <a:solidFill>
                      <a:srgbClr val="064D79"/>
                    </a:solidFill>
                    <a:latin typeface="+mj-lt"/>
                    <a:ea typeface="굴림" charset="-127"/>
                    <a:cs typeface="Tahoma" pitchFamily="34" charset="0"/>
                  </a:rPr>
                  <a:t>Offering Level</a:t>
                </a: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380999" y="2209800"/>
                <a:ext cx="64611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064D79"/>
                    </a:solidFill>
                    <a:latin typeface="+mj-lt"/>
                    <a:ea typeface="굴림" charset="-127"/>
                    <a:cs typeface="Tahoma" pitchFamily="34" charset="0"/>
                  </a:rPr>
                  <a:t>High</a:t>
                </a:r>
                <a:endParaRPr lang="en-US" sz="1400" dirty="0">
                  <a:solidFill>
                    <a:srgbClr val="064D79"/>
                  </a:solidFill>
                  <a:latin typeface="+mj-lt"/>
                  <a:ea typeface="굴림" charset="-127"/>
                  <a:cs typeface="Tahoma" pitchFamily="34" charset="0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380999" y="4648200"/>
                <a:ext cx="64611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064D79"/>
                    </a:solidFill>
                    <a:latin typeface="+mj-lt"/>
                    <a:ea typeface="굴림" charset="-127"/>
                    <a:cs typeface="Tahoma" pitchFamily="34" charset="0"/>
                  </a:rPr>
                  <a:t>Low</a:t>
                </a:r>
                <a:endParaRPr lang="en-US" sz="1400" dirty="0">
                  <a:solidFill>
                    <a:srgbClr val="064D79"/>
                  </a:solidFill>
                  <a:latin typeface="+mj-lt"/>
                  <a:ea typeface="굴림" charset="-127"/>
                  <a:cs typeface="Tahoma" pitchFamily="34" charset="0"/>
                </a:endParaRPr>
              </a:p>
            </p:txBody>
          </p:sp>
        </p:grpSp>
      </p:grpSp>
      <p:sp>
        <p:nvSpPr>
          <p:cNvPr id="100" name="TextBox 8"/>
          <p:cNvSpPr txBox="1">
            <a:spLocks noChangeArrowheads="1"/>
          </p:cNvSpPr>
          <p:nvPr/>
        </p:nvSpPr>
        <p:spPr bwMode="auto">
          <a:xfrm>
            <a:off x="1049173" y="5329844"/>
            <a:ext cx="96361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Price</a:t>
            </a:r>
          </a:p>
        </p:txBody>
      </p:sp>
      <p:sp>
        <p:nvSpPr>
          <p:cNvPr id="101" name="TextBox 9"/>
          <p:cNvSpPr txBox="1">
            <a:spLocks noChangeArrowheads="1"/>
          </p:cNvSpPr>
          <p:nvPr/>
        </p:nvSpPr>
        <p:spPr bwMode="auto">
          <a:xfrm>
            <a:off x="1828800" y="5519737"/>
            <a:ext cx="11445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Hardware Feature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102" name="TextBox 10"/>
          <p:cNvSpPr txBox="1">
            <a:spLocks noChangeArrowheads="1"/>
          </p:cNvSpPr>
          <p:nvPr/>
        </p:nvSpPr>
        <p:spPr bwMode="auto">
          <a:xfrm>
            <a:off x="2819400" y="5329844"/>
            <a:ext cx="11049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Technical Specs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103" name="TextBox 12"/>
          <p:cNvSpPr txBox="1">
            <a:spLocks noChangeArrowheads="1"/>
          </p:cNvSpPr>
          <p:nvPr/>
        </p:nvSpPr>
        <p:spPr bwMode="auto">
          <a:xfrm>
            <a:off x="3886200" y="5519737"/>
            <a:ext cx="10731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Functions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104" name="TextBox 13"/>
          <p:cNvSpPr txBox="1">
            <a:spLocks noChangeArrowheads="1"/>
          </p:cNvSpPr>
          <p:nvPr/>
        </p:nvSpPr>
        <p:spPr bwMode="auto">
          <a:xfrm>
            <a:off x="5638800" y="5508625"/>
            <a:ext cx="150495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Ease of  Use </a:t>
            </a:r>
          </a:p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&amp; Intuitive Navigation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cxnSp>
        <p:nvCxnSpPr>
          <p:cNvPr id="105" name="Straight Connector 67"/>
          <p:cNvCxnSpPr>
            <a:stCxn id="100" idx="0"/>
            <a:endCxn id="100" idx="0"/>
          </p:cNvCxnSpPr>
          <p:nvPr/>
        </p:nvCxnSpPr>
        <p:spPr>
          <a:xfrm>
            <a:off x="1530980" y="5329844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68"/>
          <p:cNvCxnSpPr/>
          <p:nvPr/>
        </p:nvCxnSpPr>
        <p:spPr>
          <a:xfrm flipV="1">
            <a:off x="1527669" y="5203825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69"/>
          <p:cNvCxnSpPr/>
          <p:nvPr/>
        </p:nvCxnSpPr>
        <p:spPr>
          <a:xfrm flipV="1">
            <a:off x="3369333" y="5187950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70"/>
          <p:cNvCxnSpPr/>
          <p:nvPr/>
        </p:nvCxnSpPr>
        <p:spPr>
          <a:xfrm flipV="1">
            <a:off x="4409310" y="519906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71"/>
          <p:cNvCxnSpPr/>
          <p:nvPr/>
        </p:nvCxnSpPr>
        <p:spPr>
          <a:xfrm flipV="1">
            <a:off x="6380985" y="519906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72"/>
          <p:cNvCxnSpPr/>
          <p:nvPr/>
        </p:nvCxnSpPr>
        <p:spPr>
          <a:xfrm flipV="1">
            <a:off x="5410858" y="5203825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73"/>
          <p:cNvCxnSpPr/>
          <p:nvPr/>
        </p:nvCxnSpPr>
        <p:spPr>
          <a:xfrm flipV="1">
            <a:off x="2393185" y="5203825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219609" y="2362583"/>
            <a:ext cx="1691481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6"/>
                </a:solidFill>
                <a:latin typeface="+mj-lt"/>
                <a:ea typeface="굴림" charset="-127"/>
                <a:cs typeface="Tahoma" charset="0"/>
              </a:rPr>
              <a:t>Standard PC</a:t>
            </a:r>
            <a:endParaRPr lang="en-US" b="1" dirty="0">
              <a:solidFill>
                <a:schemeClr val="accent6"/>
              </a:solidFill>
              <a:latin typeface="+mj-lt"/>
              <a:ea typeface="굴림" charset="-127"/>
              <a:cs typeface="Tahoma" charset="0"/>
            </a:endParaRPr>
          </a:p>
        </p:txBody>
      </p:sp>
      <p:sp>
        <p:nvSpPr>
          <p:cNvPr id="113" name="TextBox 44"/>
          <p:cNvSpPr txBox="1">
            <a:spLocks noChangeArrowheads="1"/>
          </p:cNvSpPr>
          <p:nvPr/>
        </p:nvSpPr>
        <p:spPr bwMode="auto">
          <a:xfrm>
            <a:off x="4876800" y="5302857"/>
            <a:ext cx="10747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Ease of Viewing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114" name="Rectangle 3"/>
          <p:cNvSpPr>
            <a:spLocks/>
          </p:cNvSpPr>
          <p:nvPr/>
        </p:nvSpPr>
        <p:spPr bwMode="auto">
          <a:xfrm>
            <a:off x="7512340" y="3091567"/>
            <a:ext cx="8271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+mj-lt"/>
                <a:ea typeface="굴림" charset="-127"/>
                <a:cs typeface="Tahoma" charset="0"/>
                <a:sym typeface="Corbel Bold" charset="0"/>
              </a:rPr>
              <a:t>Netbook</a:t>
            </a:r>
            <a:endParaRPr lang="en-US" altLang="ko-KR" b="1" dirty="0">
              <a:solidFill>
                <a:srgbClr val="FF0000"/>
              </a:solidFill>
              <a:latin typeface="+mj-lt"/>
              <a:ea typeface="굴림" charset="-127"/>
              <a:cs typeface="Tahoma" charset="0"/>
              <a:sym typeface="Corbel Bold" charset="0"/>
            </a:endParaRPr>
          </a:p>
        </p:txBody>
      </p:sp>
      <p:sp>
        <p:nvSpPr>
          <p:cNvPr id="138" name="TextBox 13"/>
          <p:cNvSpPr txBox="1">
            <a:spLocks noChangeArrowheads="1"/>
          </p:cNvSpPr>
          <p:nvPr/>
        </p:nvSpPr>
        <p:spPr bwMode="auto">
          <a:xfrm>
            <a:off x="7486650" y="5519247"/>
            <a:ext cx="15049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150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Non-PC functions (e.g. Phone &amp; Hand-held Gaming)</a:t>
            </a:r>
          </a:p>
        </p:txBody>
      </p:sp>
      <p:cxnSp>
        <p:nvCxnSpPr>
          <p:cNvPr id="139" name="Straight Connector 106"/>
          <p:cNvCxnSpPr/>
          <p:nvPr/>
        </p:nvCxnSpPr>
        <p:spPr>
          <a:xfrm flipV="1">
            <a:off x="8228835" y="5209684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07"/>
          <p:cNvCxnSpPr/>
          <p:nvPr/>
        </p:nvCxnSpPr>
        <p:spPr>
          <a:xfrm flipV="1">
            <a:off x="7334908" y="5214447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44"/>
          <p:cNvSpPr txBox="1">
            <a:spLocks noChangeArrowheads="1"/>
          </p:cNvSpPr>
          <p:nvPr/>
        </p:nvSpPr>
        <p:spPr bwMode="auto">
          <a:xfrm>
            <a:off x="6800850" y="5313479"/>
            <a:ext cx="107473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Portability</a:t>
            </a:r>
            <a:endParaRPr lang="en-US" altLang="zh-CN" sz="15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142" name="Rectangle 2"/>
          <p:cNvSpPr>
            <a:spLocks/>
          </p:cNvSpPr>
          <p:nvPr/>
        </p:nvSpPr>
        <p:spPr bwMode="auto">
          <a:xfrm>
            <a:off x="7080565" y="1943146"/>
            <a:ext cx="11814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accent3"/>
                </a:solidFill>
                <a:latin typeface="+mj-lt"/>
                <a:ea typeface="굴림" charset="-127"/>
                <a:cs typeface="Tahoma" charset="0"/>
                <a:sym typeface="Corbel Bold" charset="0"/>
              </a:rPr>
              <a:t>Smartphone</a:t>
            </a:r>
            <a:endParaRPr lang="en-US" altLang="ko-KR" b="1" dirty="0">
              <a:solidFill>
                <a:schemeClr val="accent3"/>
              </a:solidFill>
              <a:latin typeface="+mj-lt"/>
              <a:ea typeface="굴림" charset="-127"/>
              <a:cs typeface="Tahoma" charset="0"/>
              <a:sym typeface="Corbel Bold" charset="0"/>
            </a:endParaRPr>
          </a:p>
        </p:txBody>
      </p:sp>
      <p:grpSp>
        <p:nvGrpSpPr>
          <p:cNvPr id="23" name="그룹 22"/>
          <p:cNvGrpSpPr/>
          <p:nvPr/>
        </p:nvGrpSpPr>
        <p:grpSpPr>
          <a:xfrm>
            <a:off x="1430624" y="2346423"/>
            <a:ext cx="5984302" cy="2506760"/>
            <a:chOff x="1436944" y="2281138"/>
            <a:chExt cx="5984302" cy="2506760"/>
          </a:xfrm>
        </p:grpSpPr>
        <p:cxnSp>
          <p:nvCxnSpPr>
            <p:cNvPr id="127" name="Straight Connector 90"/>
            <p:cNvCxnSpPr>
              <a:stCxn id="136" idx="5"/>
              <a:endCxn id="137" idx="1"/>
            </p:cNvCxnSpPr>
            <p:nvPr/>
          </p:nvCxnSpPr>
          <p:spPr bwMode="auto">
            <a:xfrm>
              <a:off x="5443290" y="2921681"/>
              <a:ext cx="876644" cy="628061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128" name="Straight Connector 91"/>
            <p:cNvCxnSpPr/>
            <p:nvPr/>
          </p:nvCxnSpPr>
          <p:spPr bwMode="auto">
            <a:xfrm>
              <a:off x="4439734" y="2381221"/>
              <a:ext cx="971125" cy="505255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129" name="Straight Connector 92"/>
            <p:cNvCxnSpPr/>
            <p:nvPr/>
          </p:nvCxnSpPr>
          <p:spPr bwMode="auto">
            <a:xfrm flipV="1">
              <a:off x="3497698" y="2357431"/>
              <a:ext cx="881041" cy="0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130" name="Straight Connector 93"/>
            <p:cNvCxnSpPr>
              <a:endCxn id="134" idx="2"/>
            </p:cNvCxnSpPr>
            <p:nvPr/>
          </p:nvCxnSpPr>
          <p:spPr bwMode="auto">
            <a:xfrm flipV="1">
              <a:off x="2458298" y="2357338"/>
              <a:ext cx="894162" cy="209709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131" name="Straight Connector 94"/>
            <p:cNvCxnSpPr/>
            <p:nvPr/>
          </p:nvCxnSpPr>
          <p:spPr bwMode="auto">
            <a:xfrm>
              <a:off x="1561996" y="2557648"/>
              <a:ext cx="843776" cy="0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sp>
          <p:nvSpPr>
            <p:cNvPr id="132" name="Oval 95"/>
            <p:cNvSpPr/>
            <p:nvPr/>
          </p:nvSpPr>
          <p:spPr>
            <a:xfrm>
              <a:off x="1436944" y="2481448"/>
              <a:ext cx="172677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3" name="Oval 96"/>
            <p:cNvSpPr/>
            <p:nvPr/>
          </p:nvSpPr>
          <p:spPr>
            <a:xfrm>
              <a:off x="2353236" y="2473780"/>
              <a:ext cx="172677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4" name="Oval 97"/>
            <p:cNvSpPr/>
            <p:nvPr/>
          </p:nvSpPr>
          <p:spPr>
            <a:xfrm>
              <a:off x="3352461" y="2281138"/>
              <a:ext cx="172677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5" name="Oval 98"/>
            <p:cNvSpPr/>
            <p:nvPr/>
          </p:nvSpPr>
          <p:spPr>
            <a:xfrm>
              <a:off x="4324877" y="2287488"/>
              <a:ext cx="172677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6" name="Oval 99"/>
            <p:cNvSpPr/>
            <p:nvPr/>
          </p:nvSpPr>
          <p:spPr>
            <a:xfrm>
              <a:off x="5295901" y="2791599"/>
              <a:ext cx="172677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7" name="Oval 100"/>
            <p:cNvSpPr/>
            <p:nvPr/>
          </p:nvSpPr>
          <p:spPr>
            <a:xfrm>
              <a:off x="6294646" y="3527424"/>
              <a:ext cx="172677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cxnSp>
          <p:nvCxnSpPr>
            <p:cNvPr id="157" name="Straight Connector 90"/>
            <p:cNvCxnSpPr>
              <a:endCxn id="156" idx="1"/>
            </p:cNvCxnSpPr>
            <p:nvPr/>
          </p:nvCxnSpPr>
          <p:spPr bwMode="auto">
            <a:xfrm>
              <a:off x="6417504" y="3641725"/>
              <a:ext cx="856353" cy="1016091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sp>
          <p:nvSpPr>
            <p:cNvPr id="156" name="Oval 100"/>
            <p:cNvSpPr/>
            <p:nvPr/>
          </p:nvSpPr>
          <p:spPr>
            <a:xfrm>
              <a:off x="7248569" y="4635498"/>
              <a:ext cx="172677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grpSp>
        <p:nvGrpSpPr>
          <p:cNvPr id="168" name="그룹 167"/>
          <p:cNvGrpSpPr/>
          <p:nvPr/>
        </p:nvGrpSpPr>
        <p:grpSpPr>
          <a:xfrm>
            <a:off x="1437010" y="3165071"/>
            <a:ext cx="5954067" cy="1498305"/>
            <a:chOff x="1447471" y="3159511"/>
            <a:chExt cx="5954067" cy="1498305"/>
          </a:xfrm>
        </p:grpSpPr>
        <p:cxnSp>
          <p:nvCxnSpPr>
            <p:cNvPr id="116" name="Straight Connector 79"/>
            <p:cNvCxnSpPr/>
            <p:nvPr/>
          </p:nvCxnSpPr>
          <p:spPr bwMode="auto">
            <a:xfrm flipV="1">
              <a:off x="4462930" y="4161224"/>
              <a:ext cx="933220" cy="0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17" name="Straight Connector 80"/>
            <p:cNvCxnSpPr>
              <a:endCxn id="125" idx="3"/>
            </p:cNvCxnSpPr>
            <p:nvPr/>
          </p:nvCxnSpPr>
          <p:spPr bwMode="auto">
            <a:xfrm flipV="1">
              <a:off x="5446199" y="3717831"/>
              <a:ext cx="873735" cy="430785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18" name="Straight Connector 81"/>
            <p:cNvCxnSpPr/>
            <p:nvPr/>
          </p:nvCxnSpPr>
          <p:spPr bwMode="auto">
            <a:xfrm flipV="1">
              <a:off x="3448188" y="4154967"/>
              <a:ext cx="959070" cy="208456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19" name="Straight Connector 82"/>
            <p:cNvCxnSpPr/>
            <p:nvPr/>
          </p:nvCxnSpPr>
          <p:spPr bwMode="auto">
            <a:xfrm flipV="1">
              <a:off x="1488576" y="4401522"/>
              <a:ext cx="931622" cy="177407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sp>
          <p:nvSpPr>
            <p:cNvPr id="120" name="Oval 83"/>
            <p:cNvSpPr/>
            <p:nvPr/>
          </p:nvSpPr>
          <p:spPr>
            <a:xfrm>
              <a:off x="1447471" y="4505416"/>
              <a:ext cx="172677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cxnSp>
          <p:nvCxnSpPr>
            <p:cNvPr id="161" name="Straight Connector 82"/>
            <p:cNvCxnSpPr/>
            <p:nvPr/>
          </p:nvCxnSpPr>
          <p:spPr bwMode="auto">
            <a:xfrm flipV="1">
              <a:off x="2430642" y="4363815"/>
              <a:ext cx="965290" cy="28183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66" name="Straight Connector 80"/>
            <p:cNvCxnSpPr/>
            <p:nvPr/>
          </p:nvCxnSpPr>
          <p:spPr bwMode="auto">
            <a:xfrm flipV="1">
              <a:off x="6446079" y="3261018"/>
              <a:ext cx="836645" cy="361916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sp>
          <p:nvSpPr>
            <p:cNvPr id="158" name="Oval 88"/>
            <p:cNvSpPr/>
            <p:nvPr/>
          </p:nvSpPr>
          <p:spPr>
            <a:xfrm>
              <a:off x="7228861" y="3159511"/>
              <a:ext cx="172677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5" name="Oval 88"/>
            <p:cNvSpPr/>
            <p:nvPr/>
          </p:nvSpPr>
          <p:spPr>
            <a:xfrm>
              <a:off x="6294646" y="3587749"/>
              <a:ext cx="172677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4" name="Oval 87"/>
            <p:cNvSpPr/>
            <p:nvPr/>
          </p:nvSpPr>
          <p:spPr>
            <a:xfrm>
              <a:off x="5309811" y="4085024"/>
              <a:ext cx="172677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3" name="Oval 86"/>
            <p:cNvSpPr/>
            <p:nvPr/>
          </p:nvSpPr>
          <p:spPr>
            <a:xfrm>
              <a:off x="4353395" y="4085024"/>
              <a:ext cx="172677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1" name="Oval 84"/>
            <p:cNvSpPr/>
            <p:nvPr/>
          </p:nvSpPr>
          <p:spPr>
            <a:xfrm>
              <a:off x="2285621" y="4315797"/>
              <a:ext cx="172677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2" name="Oval 85"/>
            <p:cNvSpPr/>
            <p:nvPr/>
          </p:nvSpPr>
          <p:spPr>
            <a:xfrm>
              <a:off x="3300095" y="4287615"/>
              <a:ext cx="172677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grpSp>
        <p:nvGrpSpPr>
          <p:cNvPr id="182" name="그룹 181"/>
          <p:cNvGrpSpPr/>
          <p:nvPr/>
        </p:nvGrpSpPr>
        <p:grpSpPr>
          <a:xfrm>
            <a:off x="1457609" y="2295213"/>
            <a:ext cx="6709761" cy="2721383"/>
            <a:chOff x="1457609" y="2295213"/>
            <a:chExt cx="6709761" cy="2721383"/>
          </a:xfrm>
        </p:grpSpPr>
        <p:sp>
          <p:nvSpPr>
            <p:cNvPr id="144" name="Oval 109"/>
            <p:cNvSpPr/>
            <p:nvPr/>
          </p:nvSpPr>
          <p:spPr>
            <a:xfrm>
              <a:off x="1457609" y="4666644"/>
              <a:ext cx="152400" cy="1524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cxnSp>
          <p:nvCxnSpPr>
            <p:cNvPr id="145" name="Straight Connector 7"/>
            <p:cNvCxnSpPr/>
            <p:nvPr/>
          </p:nvCxnSpPr>
          <p:spPr>
            <a:xfrm flipV="1">
              <a:off x="7281474" y="2378338"/>
              <a:ext cx="885896" cy="0"/>
            </a:xfrm>
            <a:prstGeom prst="line">
              <a:avLst/>
            </a:prstGeom>
            <a:solidFill>
              <a:schemeClr val="accent3"/>
            </a:solidFill>
            <a:ln w="63500">
              <a:solidFill>
                <a:schemeClr val="accent3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0" name="Straight Connector 118"/>
            <p:cNvCxnSpPr/>
            <p:nvPr/>
          </p:nvCxnSpPr>
          <p:spPr>
            <a:xfrm>
              <a:off x="1559116" y="4739576"/>
              <a:ext cx="813403" cy="213424"/>
            </a:xfrm>
            <a:prstGeom prst="line">
              <a:avLst/>
            </a:prstGeom>
            <a:solidFill>
              <a:schemeClr val="accent3"/>
            </a:solidFill>
            <a:ln w="63500">
              <a:solidFill>
                <a:schemeClr val="accent3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1" name="Straight Connector 119"/>
            <p:cNvCxnSpPr>
              <a:stCxn id="153" idx="2"/>
            </p:cNvCxnSpPr>
            <p:nvPr/>
          </p:nvCxnSpPr>
          <p:spPr>
            <a:xfrm flipV="1">
              <a:off x="2296319" y="4730051"/>
              <a:ext cx="1087466" cy="210345"/>
            </a:xfrm>
            <a:prstGeom prst="line">
              <a:avLst/>
            </a:prstGeom>
            <a:solidFill>
              <a:schemeClr val="accent3"/>
            </a:solidFill>
            <a:ln w="63500">
              <a:solidFill>
                <a:schemeClr val="accent3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2" name="Straight Connector 120"/>
            <p:cNvCxnSpPr>
              <a:stCxn id="155" idx="2"/>
            </p:cNvCxnSpPr>
            <p:nvPr/>
          </p:nvCxnSpPr>
          <p:spPr>
            <a:xfrm flipH="1">
              <a:off x="3394929" y="4566425"/>
              <a:ext cx="942694" cy="172267"/>
            </a:xfrm>
            <a:prstGeom prst="line">
              <a:avLst/>
            </a:prstGeom>
            <a:solidFill>
              <a:schemeClr val="accent3"/>
            </a:solidFill>
            <a:ln w="63500">
              <a:solidFill>
                <a:schemeClr val="accent3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53" name="Oval 110"/>
            <p:cNvSpPr/>
            <p:nvPr/>
          </p:nvSpPr>
          <p:spPr>
            <a:xfrm>
              <a:off x="2296319" y="4864196"/>
              <a:ext cx="152400" cy="1524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54" name="Oval 111"/>
            <p:cNvSpPr/>
            <p:nvPr/>
          </p:nvSpPr>
          <p:spPr>
            <a:xfrm>
              <a:off x="3307585" y="4663376"/>
              <a:ext cx="152400" cy="1524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cxnSp>
          <p:nvCxnSpPr>
            <p:cNvPr id="173" name="Straight Connector 120"/>
            <p:cNvCxnSpPr/>
            <p:nvPr/>
          </p:nvCxnSpPr>
          <p:spPr>
            <a:xfrm flipH="1">
              <a:off x="5418918" y="4521775"/>
              <a:ext cx="942694" cy="172267"/>
            </a:xfrm>
            <a:prstGeom prst="line">
              <a:avLst/>
            </a:prstGeom>
            <a:solidFill>
              <a:schemeClr val="accent3"/>
            </a:solidFill>
            <a:ln w="63500">
              <a:solidFill>
                <a:schemeClr val="accent3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2" name="Straight Connector 120"/>
            <p:cNvCxnSpPr>
              <a:stCxn id="146" idx="2"/>
            </p:cNvCxnSpPr>
            <p:nvPr/>
          </p:nvCxnSpPr>
          <p:spPr>
            <a:xfrm flipH="1" flipV="1">
              <a:off x="4452469" y="4531709"/>
              <a:ext cx="885500" cy="174420"/>
            </a:xfrm>
            <a:prstGeom prst="line">
              <a:avLst/>
            </a:prstGeom>
            <a:solidFill>
              <a:schemeClr val="accent3"/>
            </a:solidFill>
            <a:ln w="63500">
              <a:solidFill>
                <a:schemeClr val="accent3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6" name="Straight Connector 7"/>
            <p:cNvCxnSpPr/>
            <p:nvPr/>
          </p:nvCxnSpPr>
          <p:spPr>
            <a:xfrm flipV="1">
              <a:off x="6339000" y="2346538"/>
              <a:ext cx="900000" cy="2237340"/>
            </a:xfrm>
            <a:prstGeom prst="line">
              <a:avLst/>
            </a:prstGeom>
            <a:solidFill>
              <a:schemeClr val="accent3"/>
            </a:solidFill>
            <a:ln w="63500">
              <a:solidFill>
                <a:schemeClr val="accent3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55" name="Oval 112"/>
            <p:cNvSpPr/>
            <p:nvPr/>
          </p:nvSpPr>
          <p:spPr>
            <a:xfrm>
              <a:off x="4337623" y="4490225"/>
              <a:ext cx="152400" cy="1524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46" name="Oval 113"/>
            <p:cNvSpPr/>
            <p:nvPr/>
          </p:nvSpPr>
          <p:spPr>
            <a:xfrm>
              <a:off x="5337969" y="4629929"/>
              <a:ext cx="152400" cy="1524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49" name="Oval 116"/>
            <p:cNvSpPr/>
            <p:nvPr/>
          </p:nvSpPr>
          <p:spPr>
            <a:xfrm>
              <a:off x="8014970" y="2301180"/>
              <a:ext cx="152400" cy="1524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47" name="Oval 114"/>
            <p:cNvSpPr/>
            <p:nvPr/>
          </p:nvSpPr>
          <p:spPr>
            <a:xfrm>
              <a:off x="6280523" y="4455509"/>
              <a:ext cx="152400" cy="1524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48" name="Oval 115"/>
            <p:cNvSpPr/>
            <p:nvPr/>
          </p:nvSpPr>
          <p:spPr>
            <a:xfrm>
              <a:off x="7184882" y="2295213"/>
              <a:ext cx="152400" cy="1524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868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14" grpId="0"/>
      <p:bldP spid="14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8"/>
          <p:cNvSpPr txBox="1">
            <a:spLocks/>
          </p:cNvSpPr>
          <p:nvPr/>
        </p:nvSpPr>
        <p:spPr>
          <a:xfrm>
            <a:off x="377786" y="156213"/>
            <a:ext cx="8602641" cy="914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dirty="0">
                <a:solidFill>
                  <a:srgbClr val="184D82"/>
                </a:solidFill>
                <a:effectLst/>
                <a:ea typeface="+mn-ea"/>
                <a:cs typeface="+mn-cs"/>
              </a:rPr>
              <a:t>iPad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787" y="1295400"/>
            <a:ext cx="78651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0C6DB1"/>
              </a:buClr>
              <a:buSzPct val="110000"/>
            </a:pPr>
            <a:r>
              <a:rPr lang="en-US" sz="2000" b="1" dirty="0">
                <a:solidFill>
                  <a:srgbClr val="184D82"/>
                </a:solidFill>
                <a:latin typeface="+mj-lt"/>
              </a:rPr>
              <a:t>Apple’s blue ocean strategic thinking:</a:t>
            </a:r>
          </a:p>
          <a:p>
            <a:pPr marL="342900" indent="-342900"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dirty="0">
                <a:solidFill>
                  <a:srgbClr val="184D82"/>
                </a:solidFill>
                <a:latin typeface="+mj-lt"/>
              </a:rPr>
              <a:t>Instead of further segmenting within the PC industry, can we create </a:t>
            </a:r>
            <a:r>
              <a:rPr lang="en-US" dirty="0" smtClean="0">
                <a:solidFill>
                  <a:srgbClr val="184D82"/>
                </a:solidFill>
                <a:latin typeface="+mj-lt"/>
              </a:rPr>
              <a:t>a third </a:t>
            </a:r>
            <a:r>
              <a:rPr lang="en-US" dirty="0">
                <a:solidFill>
                  <a:srgbClr val="184D82"/>
                </a:solidFill>
                <a:latin typeface="+mj-lt"/>
              </a:rPr>
              <a:t>category that is neither PC nor Smartphone?</a:t>
            </a:r>
          </a:p>
          <a:p>
            <a:pPr marL="342900" indent="-342900"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dirty="0">
                <a:solidFill>
                  <a:srgbClr val="184D82"/>
                </a:solidFill>
                <a:latin typeface="+mj-lt"/>
              </a:rPr>
              <a:t>Instead of offering high-valued </a:t>
            </a:r>
            <a:r>
              <a:rPr lang="en-US" dirty="0" smtClean="0">
                <a:solidFill>
                  <a:srgbClr val="184D82"/>
                </a:solidFill>
                <a:latin typeface="+mj-lt"/>
              </a:rPr>
              <a:t>laptops </a:t>
            </a:r>
            <a:r>
              <a:rPr lang="en-US" dirty="0">
                <a:solidFill>
                  <a:srgbClr val="184D82"/>
                </a:solidFill>
                <a:latin typeface="+mj-lt"/>
              </a:rPr>
              <a:t>or lower-valued </a:t>
            </a:r>
            <a:r>
              <a:rPr lang="en-US" dirty="0" smtClean="0">
                <a:solidFill>
                  <a:srgbClr val="184D82"/>
                </a:solidFill>
                <a:latin typeface="+mj-lt"/>
              </a:rPr>
              <a:t>netbooks, </a:t>
            </a:r>
            <a:r>
              <a:rPr lang="en-US" dirty="0">
                <a:solidFill>
                  <a:srgbClr val="184D82"/>
                </a:solidFill>
                <a:latin typeface="+mj-lt"/>
              </a:rPr>
              <a:t>can we make a new product that </a:t>
            </a:r>
            <a:r>
              <a:rPr lang="en-US" dirty="0" smtClean="0">
                <a:solidFill>
                  <a:srgbClr val="184D82"/>
                </a:solidFill>
                <a:latin typeface="+mj-lt"/>
              </a:rPr>
              <a:t>provides breakthroughs in value for PC </a:t>
            </a:r>
            <a:r>
              <a:rPr lang="en-US" dirty="0">
                <a:solidFill>
                  <a:srgbClr val="184D82"/>
                </a:solidFill>
                <a:latin typeface="+mj-lt"/>
              </a:rPr>
              <a:t>users?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90600" y="3276600"/>
            <a:ext cx="3689238" cy="1530096"/>
            <a:chOff x="1600202" y="145382"/>
            <a:chExt cx="2882641" cy="2515521"/>
          </a:xfrm>
          <a:noFill/>
          <a:effectLst/>
        </p:grpSpPr>
        <p:sp>
          <p:nvSpPr>
            <p:cNvPr id="11" name="Rectangle 10"/>
            <p:cNvSpPr/>
            <p:nvPr/>
          </p:nvSpPr>
          <p:spPr>
            <a:xfrm>
              <a:off x="1600202" y="521207"/>
              <a:ext cx="2882641" cy="21396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1704653" y="145382"/>
              <a:ext cx="2673739" cy="21605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solidFill>
                    <a:srgbClr val="0C6DB1"/>
                  </a:solidFill>
                  <a:latin typeface="+mj-lt"/>
                </a:rPr>
                <a:t>Eliminate</a:t>
              </a:r>
              <a:endParaRPr lang="en-US" sz="2400" b="1" dirty="0">
                <a:solidFill>
                  <a:srgbClr val="0C6DB1"/>
                </a:solidFill>
                <a:latin typeface="+mj-lt"/>
              </a:endParaRPr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altLang="ko-KR" sz="1500" kern="1200" dirty="0" smtClean="0">
                <a:solidFill>
                  <a:schemeClr val="tx1"/>
                </a:solidFill>
                <a:latin typeface="+mj-lt"/>
                <a:ea typeface="굴림" charset="-127"/>
                <a:cs typeface="Calibri" pitchFamily="34" charset="0"/>
                <a:sym typeface="Corbel" charset="0"/>
              </a:endParaRPr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500" kern="1200" dirty="0" smtClean="0">
                  <a:solidFill>
                    <a:srgbClr val="184D82"/>
                  </a:solidFill>
                  <a:latin typeface="+mj-lt"/>
                  <a:ea typeface="굴림" charset="-127"/>
                  <a:cs typeface="Calibri" pitchFamily="34" charset="0"/>
                  <a:sym typeface="Corbel" charset="0"/>
                </a:rPr>
                <a:t>Hardware features</a:t>
              </a:r>
              <a:endParaRPr lang="en-US" sz="1400" kern="1200" dirty="0">
                <a:solidFill>
                  <a:srgbClr val="184D82"/>
                </a:solidFill>
                <a:latin typeface="+mj-lt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72000" y="3279648"/>
            <a:ext cx="3421883" cy="1606296"/>
            <a:chOff x="4572011" y="20107"/>
            <a:chExt cx="3174763" cy="2640796"/>
          </a:xfrm>
          <a:noFill/>
          <a:effectLst/>
        </p:grpSpPr>
        <p:sp>
          <p:nvSpPr>
            <p:cNvPr id="14" name="Rounded Rectangle 14"/>
            <p:cNvSpPr/>
            <p:nvPr/>
          </p:nvSpPr>
          <p:spPr>
            <a:xfrm>
              <a:off x="4572011" y="521207"/>
              <a:ext cx="2882641" cy="21396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5" name="Rounded Rectangle 6"/>
            <p:cNvSpPr/>
            <p:nvPr/>
          </p:nvSpPr>
          <p:spPr>
            <a:xfrm>
              <a:off x="4572011" y="20107"/>
              <a:ext cx="3174763" cy="25054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solidFill>
                    <a:srgbClr val="0C6DB1"/>
                  </a:solidFill>
                  <a:latin typeface="+mj-lt"/>
                </a:rPr>
                <a:t>Raise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500" kern="12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Ease of viewing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Ease of use, intuitive navigation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Portability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Non-PC functions </a:t>
              </a:r>
              <a:r>
                <a:rPr lang="en-US" sz="12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(e.g. handheld gaming, e-book reader)</a:t>
              </a:r>
              <a:endParaRPr lang="en-US" sz="1200" kern="1200" dirty="0">
                <a:solidFill>
                  <a:srgbClr val="184D82"/>
                </a:solidFill>
                <a:latin typeface="+mj-lt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66800" y="5108448"/>
            <a:ext cx="3505200" cy="1377696"/>
            <a:chOff x="1434548" y="2617928"/>
            <a:chExt cx="3061261" cy="2264971"/>
          </a:xfrm>
          <a:noFill/>
          <a:effectLst/>
        </p:grpSpPr>
        <p:sp>
          <p:nvSpPr>
            <p:cNvPr id="17" name="Rounded Rectangle 12"/>
            <p:cNvSpPr/>
            <p:nvPr/>
          </p:nvSpPr>
          <p:spPr>
            <a:xfrm>
              <a:off x="1613168" y="2743203"/>
              <a:ext cx="2882641" cy="21396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8" name="Rounded Rectangle 8"/>
            <p:cNvSpPr/>
            <p:nvPr/>
          </p:nvSpPr>
          <p:spPr>
            <a:xfrm>
              <a:off x="1434548" y="2617928"/>
              <a:ext cx="3061261" cy="21813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000" b="1" dirty="0" smtClean="0">
                  <a:solidFill>
                    <a:srgbClr val="0C6DB1"/>
                  </a:solidFill>
                  <a:latin typeface="+mj-lt"/>
                  <a:sym typeface="Corbel Bold" charset="0"/>
                </a:rPr>
                <a:t>Reduce</a:t>
              </a:r>
              <a:endParaRPr lang="en-US" altLang="ko-KR" sz="1500" kern="1200" dirty="0" smtClean="0">
                <a:solidFill>
                  <a:schemeClr val="tx1"/>
                </a:solidFill>
                <a:latin typeface="+mj-lt"/>
                <a:ea typeface="굴림" charset="-127"/>
                <a:cs typeface="Tahoma" charset="0"/>
                <a:sym typeface="Corbel" charset="0"/>
              </a:endParaRPr>
            </a:p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500" kern="12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Technical specs </a:t>
              </a:r>
              <a:r>
                <a:rPr lang="en-US" altLang="ko-KR" sz="1200" dirty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(e.g. speed, storage capacity, memory)</a:t>
              </a:r>
            </a:p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Functions </a:t>
              </a:r>
              <a:r>
                <a:rPr lang="en-US" sz="1200" dirty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(using embedded software applications)</a:t>
              </a:r>
              <a:endParaRPr lang="en-US" sz="1200" dirty="0">
                <a:solidFill>
                  <a:srgbClr val="184D82"/>
                </a:solidFill>
                <a:latin typeface="+mj-lt"/>
                <a:ea typeface="굴림" charset="-127"/>
                <a:cs typeface="Tahoma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254221" y="5108448"/>
            <a:ext cx="3777555" cy="1377696"/>
            <a:chOff x="4571989" y="2617928"/>
            <a:chExt cx="2951649" cy="2264971"/>
          </a:xfrm>
          <a:noFill/>
          <a:effectLst/>
        </p:grpSpPr>
        <p:sp>
          <p:nvSpPr>
            <p:cNvPr id="20" name="Rectangle 19"/>
            <p:cNvSpPr/>
            <p:nvPr/>
          </p:nvSpPr>
          <p:spPr>
            <a:xfrm>
              <a:off x="4571989" y="2743203"/>
              <a:ext cx="2882641" cy="21396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21" name="Rounded Rectangle 10"/>
            <p:cNvSpPr/>
            <p:nvPr/>
          </p:nvSpPr>
          <p:spPr>
            <a:xfrm>
              <a:off x="4849899" y="2617928"/>
              <a:ext cx="2673739" cy="19307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t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000" b="1" dirty="0">
                  <a:solidFill>
                    <a:srgbClr val="0C6DB1"/>
                  </a:solidFill>
                  <a:latin typeface="+mj-lt"/>
                  <a:sym typeface="Corbel Bold" charset="0"/>
                </a:rPr>
                <a:t>Create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500" dirty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Style &amp; Fun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5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Hardware add-ons </a:t>
              </a:r>
              <a:r>
                <a:rPr lang="en-US" altLang="ko-KR" sz="12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(e.g. SD card reader, physical keyboard)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charset="0"/>
                  <a:sym typeface="Corbel" charset="0"/>
                </a:rPr>
                <a:t>Customization through App store</a:t>
              </a:r>
              <a:endParaRPr lang="en-US" sz="1200" kern="1200" dirty="0">
                <a:solidFill>
                  <a:srgbClr val="184D82"/>
                </a:solidFill>
                <a:latin typeface="+mj-lt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1066800" y="3092196"/>
            <a:ext cx="7010400" cy="3429000"/>
          </a:xfrm>
          <a:prstGeom prst="rect">
            <a:avLst/>
          </a:prstGeom>
          <a:noFill/>
          <a:ln w="38100">
            <a:solidFill>
              <a:srgbClr val="0C6D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066800" y="5032248"/>
            <a:ext cx="7010400" cy="0"/>
          </a:xfrm>
          <a:prstGeom prst="line">
            <a:avLst/>
          </a:prstGeom>
          <a:ln w="38100">
            <a:solidFill>
              <a:srgbClr val="0C6D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2" idx="0"/>
            <a:endCxn id="22" idx="2"/>
          </p:cNvCxnSpPr>
          <p:nvPr/>
        </p:nvCxnSpPr>
        <p:spPr>
          <a:xfrm>
            <a:off x="4572000" y="3092196"/>
            <a:ext cx="0" cy="3429000"/>
          </a:xfrm>
          <a:prstGeom prst="line">
            <a:avLst/>
          </a:prstGeom>
          <a:ln w="38100">
            <a:solidFill>
              <a:srgbClr val="0C6D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>
            <a:spLocks/>
          </p:cNvSpPr>
          <p:nvPr/>
        </p:nvSpPr>
        <p:spPr bwMode="auto">
          <a:xfrm>
            <a:off x="6172200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+mj-lt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13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 txBox="1">
            <a:spLocks noChangeArrowheads="1"/>
          </p:cNvSpPr>
          <p:nvPr/>
        </p:nvSpPr>
        <p:spPr bwMode="auto">
          <a:xfrm>
            <a:off x="228600" y="304800"/>
            <a:ext cx="8915399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34290" tIns="34290" rIns="34290" bIns="34290" anchor="ctr"/>
          <a:lstStyle/>
          <a:p>
            <a:pPr>
              <a:defRPr/>
            </a:pPr>
            <a:r>
              <a:rPr lang="en-US" altLang="ko-KR" sz="40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Strategy Canvas of iPad</a:t>
            </a:r>
            <a:endParaRPr lang="en-US" altLang="ko-KR" sz="4000" kern="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  <a:sym typeface="Corbel Bold" charset="0"/>
            </a:endParaRPr>
          </a:p>
        </p:txBody>
      </p:sp>
      <p:sp>
        <p:nvSpPr>
          <p:cNvPr id="34" name="Rectangle 33"/>
          <p:cNvSpPr>
            <a:spLocks/>
          </p:cNvSpPr>
          <p:nvPr/>
        </p:nvSpPr>
        <p:spPr bwMode="auto">
          <a:xfrm>
            <a:off x="5997032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+mj-lt"/>
              <a:sym typeface="Helvetica" charset="0"/>
            </a:endParaRPr>
          </a:p>
        </p:txBody>
      </p:sp>
      <p:sp>
        <p:nvSpPr>
          <p:cNvPr id="57" name="Rectangle 4"/>
          <p:cNvSpPr>
            <a:spLocks/>
          </p:cNvSpPr>
          <p:nvPr/>
        </p:nvSpPr>
        <p:spPr bwMode="auto">
          <a:xfrm>
            <a:off x="1349891" y="1611630"/>
            <a:ext cx="89595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rgbClr val="064D79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Eliminate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2720432" y="1600200"/>
            <a:ext cx="700320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ko-KR" b="1" dirty="0">
                <a:solidFill>
                  <a:srgbClr val="064D79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Reduce</a:t>
            </a:r>
          </a:p>
        </p:txBody>
      </p:sp>
      <p:sp>
        <p:nvSpPr>
          <p:cNvPr id="59" name="Rectangle 6"/>
          <p:cNvSpPr>
            <a:spLocks/>
          </p:cNvSpPr>
          <p:nvPr/>
        </p:nvSpPr>
        <p:spPr bwMode="auto">
          <a:xfrm>
            <a:off x="5102327" y="1611630"/>
            <a:ext cx="506549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rgbClr val="064D79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Raise</a:t>
            </a:r>
          </a:p>
        </p:txBody>
      </p:sp>
      <p:sp>
        <p:nvSpPr>
          <p:cNvPr id="60" name="Rectangle 7"/>
          <p:cNvSpPr>
            <a:spLocks/>
          </p:cNvSpPr>
          <p:nvPr/>
        </p:nvSpPr>
        <p:spPr bwMode="auto">
          <a:xfrm>
            <a:off x="7075434" y="1611630"/>
            <a:ext cx="620876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rgbClr val="064D79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Create</a:t>
            </a:r>
          </a:p>
        </p:txBody>
      </p:sp>
      <p:grpSp>
        <p:nvGrpSpPr>
          <p:cNvPr id="61" name="Group 2"/>
          <p:cNvGrpSpPr/>
          <p:nvPr/>
        </p:nvGrpSpPr>
        <p:grpSpPr>
          <a:xfrm>
            <a:off x="93118" y="1933209"/>
            <a:ext cx="8647114" cy="3286491"/>
            <a:chOff x="380999" y="1927225"/>
            <a:chExt cx="7970839" cy="3286491"/>
          </a:xfrm>
        </p:grpSpPr>
        <p:grpSp>
          <p:nvGrpSpPr>
            <p:cNvPr id="62" name="Group 1"/>
            <p:cNvGrpSpPr/>
            <p:nvPr/>
          </p:nvGrpSpPr>
          <p:grpSpPr>
            <a:xfrm>
              <a:off x="1023444" y="1927225"/>
              <a:ext cx="7328394" cy="3286491"/>
              <a:chOff x="1023444" y="1927225"/>
              <a:chExt cx="7328394" cy="3286491"/>
            </a:xfrm>
          </p:grpSpPr>
          <p:sp>
            <p:nvSpPr>
              <p:cNvPr id="67" name="Rectangle 59"/>
              <p:cNvSpPr/>
              <p:nvPr/>
            </p:nvSpPr>
            <p:spPr>
              <a:xfrm>
                <a:off x="1023444" y="1927225"/>
                <a:ext cx="7315200" cy="3276600"/>
              </a:xfrm>
              <a:prstGeom prst="rect">
                <a:avLst/>
              </a:prstGeom>
              <a:solidFill>
                <a:srgbClr val="F7F9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cxnSp>
            <p:nvCxnSpPr>
              <p:cNvPr id="68" name="Straight Connector 60"/>
              <p:cNvCxnSpPr/>
              <p:nvPr/>
            </p:nvCxnSpPr>
            <p:spPr>
              <a:xfrm>
                <a:off x="1025525" y="5199063"/>
                <a:ext cx="7326313" cy="0"/>
              </a:xfrm>
              <a:prstGeom prst="line">
                <a:avLst/>
              </a:prstGeom>
              <a:ln w="28575" cmpd="sng">
                <a:solidFill>
                  <a:srgbClr val="064D79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1"/>
              <p:cNvCxnSpPr/>
              <p:nvPr/>
            </p:nvCxnSpPr>
            <p:spPr>
              <a:xfrm flipV="1">
                <a:off x="1023444" y="1937731"/>
                <a:ext cx="0" cy="3275985"/>
              </a:xfrm>
              <a:prstGeom prst="line">
                <a:avLst/>
              </a:prstGeom>
              <a:ln w="28575" cmpd="sng">
                <a:solidFill>
                  <a:srgbClr val="064D79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oup 101"/>
            <p:cNvGrpSpPr/>
            <p:nvPr/>
          </p:nvGrpSpPr>
          <p:grpSpPr>
            <a:xfrm>
              <a:off x="380999" y="2209800"/>
              <a:ext cx="569913" cy="2746177"/>
              <a:chOff x="380999" y="2209800"/>
              <a:chExt cx="569913" cy="2746177"/>
            </a:xfrm>
          </p:grpSpPr>
          <p:sp>
            <p:nvSpPr>
              <p:cNvPr id="64" name="TextBox 23"/>
              <p:cNvSpPr txBox="1">
                <a:spLocks noChangeArrowheads="1"/>
              </p:cNvSpPr>
              <p:nvPr/>
            </p:nvSpPr>
            <p:spPr bwMode="auto">
              <a:xfrm rot="5400000" flipV="1">
                <a:off x="-303309" y="3439547"/>
                <a:ext cx="1828802" cy="2837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dirty="0">
                    <a:solidFill>
                      <a:srgbClr val="064D79"/>
                    </a:solidFill>
                    <a:latin typeface="+mj-lt"/>
                    <a:ea typeface="굴림" charset="-127"/>
                    <a:cs typeface="Tahoma" pitchFamily="34" charset="0"/>
                  </a:rPr>
                  <a:t>Offering Level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80999" y="2209800"/>
                <a:ext cx="56991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064D79"/>
                    </a:solidFill>
                    <a:latin typeface="+mj-lt"/>
                    <a:ea typeface="굴림" charset="-127"/>
                    <a:cs typeface="Tahoma" pitchFamily="34" charset="0"/>
                  </a:rPr>
                  <a:t>High</a:t>
                </a:r>
                <a:endParaRPr lang="en-US" sz="1400" dirty="0">
                  <a:solidFill>
                    <a:srgbClr val="064D79"/>
                  </a:solidFill>
                  <a:latin typeface="+mj-lt"/>
                  <a:ea typeface="굴림" charset="-127"/>
                  <a:cs typeface="Tahoma" pitchFamily="34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80999" y="4648200"/>
                <a:ext cx="56991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064D79"/>
                    </a:solidFill>
                    <a:latin typeface="+mj-lt"/>
                    <a:ea typeface="굴림" charset="-127"/>
                    <a:cs typeface="Tahoma" pitchFamily="34" charset="0"/>
                  </a:rPr>
                  <a:t>Low</a:t>
                </a:r>
                <a:endParaRPr lang="en-US" sz="1400" dirty="0">
                  <a:solidFill>
                    <a:srgbClr val="064D79"/>
                  </a:solidFill>
                  <a:latin typeface="+mj-lt"/>
                  <a:ea typeface="굴림" charset="-127"/>
                  <a:cs typeface="Tahoma" pitchFamily="34" charset="0"/>
                </a:endParaRPr>
              </a:p>
            </p:txBody>
          </p:sp>
        </p:grpSp>
      </p:grpSp>
      <p:sp>
        <p:nvSpPr>
          <p:cNvPr id="70" name="TextBox 8"/>
          <p:cNvSpPr txBox="1">
            <a:spLocks noChangeArrowheads="1"/>
          </p:cNvSpPr>
          <p:nvPr/>
        </p:nvSpPr>
        <p:spPr bwMode="auto">
          <a:xfrm>
            <a:off x="663032" y="5329844"/>
            <a:ext cx="9636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Price</a:t>
            </a:r>
          </a:p>
        </p:txBody>
      </p:sp>
      <p:sp>
        <p:nvSpPr>
          <p:cNvPr id="71" name="TextBox 9"/>
          <p:cNvSpPr txBox="1">
            <a:spLocks noChangeArrowheads="1"/>
          </p:cNvSpPr>
          <p:nvPr/>
        </p:nvSpPr>
        <p:spPr bwMode="auto">
          <a:xfrm>
            <a:off x="1425032" y="5519737"/>
            <a:ext cx="11445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Hardware Feature</a:t>
            </a:r>
            <a:endParaRPr lang="en-US" altLang="zh-CN" sz="14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72" name="TextBox 10"/>
          <p:cNvSpPr txBox="1">
            <a:spLocks noChangeArrowheads="1"/>
          </p:cNvSpPr>
          <p:nvPr/>
        </p:nvSpPr>
        <p:spPr bwMode="auto">
          <a:xfrm>
            <a:off x="2187032" y="5329844"/>
            <a:ext cx="1104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Technical Specs</a:t>
            </a:r>
            <a:endParaRPr lang="en-US" altLang="zh-CN" sz="14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73" name="TextBox 12"/>
          <p:cNvSpPr txBox="1">
            <a:spLocks noChangeArrowheads="1"/>
          </p:cNvSpPr>
          <p:nvPr/>
        </p:nvSpPr>
        <p:spPr bwMode="auto">
          <a:xfrm>
            <a:off x="2949032" y="5519737"/>
            <a:ext cx="10731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Functions</a:t>
            </a:r>
            <a:endParaRPr lang="en-US" altLang="zh-CN" sz="14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74" name="TextBox 13"/>
          <p:cNvSpPr txBox="1">
            <a:spLocks noChangeArrowheads="1"/>
          </p:cNvSpPr>
          <p:nvPr/>
        </p:nvSpPr>
        <p:spPr bwMode="auto">
          <a:xfrm>
            <a:off x="4483758" y="5508625"/>
            <a:ext cx="10179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Ease of  Use &amp; Intuitive Navigation</a:t>
            </a:r>
            <a:endParaRPr lang="en-US" altLang="zh-CN" sz="14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cxnSp>
        <p:nvCxnSpPr>
          <p:cNvPr id="75" name="Straight Connector 67"/>
          <p:cNvCxnSpPr>
            <a:stCxn id="70" idx="0"/>
            <a:endCxn id="70" idx="0"/>
          </p:cNvCxnSpPr>
          <p:nvPr/>
        </p:nvCxnSpPr>
        <p:spPr>
          <a:xfrm>
            <a:off x="1144839" y="5329844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68"/>
          <p:cNvCxnSpPr/>
          <p:nvPr/>
        </p:nvCxnSpPr>
        <p:spPr>
          <a:xfrm flipV="1">
            <a:off x="1120232" y="5203825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69"/>
          <p:cNvCxnSpPr/>
          <p:nvPr/>
        </p:nvCxnSpPr>
        <p:spPr>
          <a:xfrm flipV="1">
            <a:off x="2736965" y="5187950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0"/>
          <p:cNvCxnSpPr/>
          <p:nvPr/>
        </p:nvCxnSpPr>
        <p:spPr>
          <a:xfrm flipV="1">
            <a:off x="3472142" y="519906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1"/>
          <p:cNvCxnSpPr/>
          <p:nvPr/>
        </p:nvCxnSpPr>
        <p:spPr>
          <a:xfrm flipV="1">
            <a:off x="4986617" y="519906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2"/>
          <p:cNvCxnSpPr/>
          <p:nvPr/>
        </p:nvCxnSpPr>
        <p:spPr>
          <a:xfrm flipV="1">
            <a:off x="4245090" y="5203825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73"/>
          <p:cNvCxnSpPr/>
          <p:nvPr/>
        </p:nvCxnSpPr>
        <p:spPr>
          <a:xfrm flipV="1">
            <a:off x="1989417" y="5203825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962580" y="4652558"/>
            <a:ext cx="17949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6"/>
                </a:solidFill>
                <a:latin typeface="+mj-lt"/>
                <a:ea typeface="굴림" charset="-127"/>
                <a:cs typeface="Tahoma" charset="0"/>
              </a:rPr>
              <a:t>Standard PC</a:t>
            </a:r>
            <a:endParaRPr lang="en-US" b="1" dirty="0">
              <a:solidFill>
                <a:schemeClr val="accent6"/>
              </a:solidFill>
              <a:latin typeface="+mj-lt"/>
              <a:ea typeface="굴림" charset="-127"/>
              <a:cs typeface="Tahoma" charset="0"/>
            </a:endParaRPr>
          </a:p>
        </p:txBody>
      </p:sp>
      <p:sp>
        <p:nvSpPr>
          <p:cNvPr id="83" name="TextBox 44"/>
          <p:cNvSpPr txBox="1">
            <a:spLocks noChangeArrowheads="1"/>
          </p:cNvSpPr>
          <p:nvPr/>
        </p:nvSpPr>
        <p:spPr bwMode="auto">
          <a:xfrm>
            <a:off x="3711032" y="5302857"/>
            <a:ext cx="10747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Ease of Viewing</a:t>
            </a:r>
            <a:endParaRPr lang="en-US" altLang="zh-CN" sz="14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84" name="Rectangle 3"/>
          <p:cNvSpPr>
            <a:spLocks/>
          </p:cNvSpPr>
          <p:nvPr/>
        </p:nvSpPr>
        <p:spPr bwMode="auto">
          <a:xfrm>
            <a:off x="6056855" y="3128078"/>
            <a:ext cx="1358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+mj-lt"/>
                <a:ea typeface="굴림" charset="-127"/>
                <a:cs typeface="Tahoma" charset="0"/>
                <a:sym typeface="Corbel Bold" charset="0"/>
              </a:rPr>
              <a:t>Netbook</a:t>
            </a:r>
            <a:endParaRPr lang="en-US" altLang="ko-KR" b="1" dirty="0">
              <a:solidFill>
                <a:srgbClr val="FF0000"/>
              </a:solidFill>
              <a:latin typeface="+mj-lt"/>
              <a:ea typeface="굴림" charset="-127"/>
              <a:cs typeface="Tahoma" charset="0"/>
              <a:sym typeface="Corbel Bold" charset="0"/>
            </a:endParaRPr>
          </a:p>
        </p:txBody>
      </p:sp>
      <p:sp>
        <p:nvSpPr>
          <p:cNvPr id="85" name="TextBox 13"/>
          <p:cNvSpPr txBox="1">
            <a:spLocks noChangeArrowheads="1"/>
          </p:cNvSpPr>
          <p:nvPr/>
        </p:nvSpPr>
        <p:spPr bwMode="auto">
          <a:xfrm>
            <a:off x="5911307" y="5524013"/>
            <a:ext cx="120015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Non-PC functions (e.g. Phone &amp; Hand-held Gaming)</a:t>
            </a:r>
          </a:p>
        </p:txBody>
      </p:sp>
      <p:cxnSp>
        <p:nvCxnSpPr>
          <p:cNvPr id="86" name="Straight Connector 106"/>
          <p:cNvCxnSpPr/>
          <p:nvPr/>
        </p:nvCxnSpPr>
        <p:spPr>
          <a:xfrm flipV="1">
            <a:off x="6511382" y="5209684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107"/>
          <p:cNvCxnSpPr/>
          <p:nvPr/>
        </p:nvCxnSpPr>
        <p:spPr>
          <a:xfrm flipV="1">
            <a:off x="5769090" y="5214447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44"/>
          <p:cNvSpPr txBox="1">
            <a:spLocks noChangeArrowheads="1"/>
          </p:cNvSpPr>
          <p:nvPr/>
        </p:nvSpPr>
        <p:spPr bwMode="auto">
          <a:xfrm>
            <a:off x="5235032" y="5313479"/>
            <a:ext cx="10747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Portability</a:t>
            </a:r>
            <a:endParaRPr lang="en-US" altLang="zh-CN" sz="14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89" name="Rectangle 2"/>
          <p:cNvSpPr>
            <a:spLocks/>
          </p:cNvSpPr>
          <p:nvPr/>
        </p:nvSpPr>
        <p:spPr bwMode="auto">
          <a:xfrm>
            <a:off x="6434863" y="2505173"/>
            <a:ext cx="15019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accent3"/>
                </a:solidFill>
                <a:latin typeface="+mj-lt"/>
                <a:ea typeface="굴림" charset="-127"/>
                <a:cs typeface="Tahoma" charset="0"/>
                <a:sym typeface="Corbel Bold" charset="0"/>
              </a:rPr>
              <a:t>Smartphone</a:t>
            </a:r>
            <a:endParaRPr lang="en-US" altLang="ko-KR" b="1" dirty="0">
              <a:solidFill>
                <a:schemeClr val="accent3"/>
              </a:solidFill>
              <a:latin typeface="+mj-lt"/>
              <a:ea typeface="굴림" charset="-127"/>
              <a:cs typeface="Tahoma" charset="0"/>
              <a:sym typeface="Corbel Bold" charset="0"/>
            </a:endParaRPr>
          </a:p>
        </p:txBody>
      </p:sp>
      <p:grpSp>
        <p:nvGrpSpPr>
          <p:cNvPr id="90" name="그룹 89"/>
          <p:cNvGrpSpPr/>
          <p:nvPr/>
        </p:nvGrpSpPr>
        <p:grpSpPr>
          <a:xfrm>
            <a:off x="1044032" y="2346423"/>
            <a:ext cx="4819048" cy="2534360"/>
            <a:chOff x="1159433" y="2281138"/>
            <a:chExt cx="6325400" cy="2534360"/>
          </a:xfrm>
        </p:grpSpPr>
        <p:cxnSp>
          <p:nvCxnSpPr>
            <p:cNvPr id="91" name="Straight Connector 90"/>
            <p:cNvCxnSpPr>
              <a:endCxn id="101" idx="1"/>
            </p:cNvCxnSpPr>
            <p:nvPr/>
          </p:nvCxnSpPr>
          <p:spPr bwMode="auto">
            <a:xfrm>
              <a:off x="5422640" y="2897450"/>
              <a:ext cx="906604" cy="656334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92" name="Straight Connector 91"/>
            <p:cNvCxnSpPr/>
            <p:nvPr/>
          </p:nvCxnSpPr>
          <p:spPr bwMode="auto">
            <a:xfrm>
              <a:off x="4439734" y="2381221"/>
              <a:ext cx="971125" cy="505255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93" name="Straight Connector 92"/>
            <p:cNvCxnSpPr/>
            <p:nvPr/>
          </p:nvCxnSpPr>
          <p:spPr bwMode="auto">
            <a:xfrm flipV="1">
              <a:off x="3497698" y="2357431"/>
              <a:ext cx="881041" cy="0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94" name="Straight Connector 93"/>
            <p:cNvCxnSpPr>
              <a:endCxn id="98" idx="2"/>
            </p:cNvCxnSpPr>
            <p:nvPr/>
          </p:nvCxnSpPr>
          <p:spPr bwMode="auto">
            <a:xfrm flipV="1">
              <a:off x="2458298" y="2371138"/>
              <a:ext cx="894162" cy="195910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95" name="Straight Connector 94"/>
            <p:cNvCxnSpPr>
              <a:stCxn id="96" idx="2"/>
            </p:cNvCxnSpPr>
            <p:nvPr/>
          </p:nvCxnSpPr>
          <p:spPr bwMode="auto">
            <a:xfrm flipV="1">
              <a:off x="1159433" y="2557648"/>
              <a:ext cx="1246338" cy="3122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sp>
          <p:nvSpPr>
            <p:cNvPr id="96" name="Oval 95"/>
            <p:cNvSpPr/>
            <p:nvPr/>
          </p:nvSpPr>
          <p:spPr>
            <a:xfrm>
              <a:off x="1159433" y="2470770"/>
              <a:ext cx="236265" cy="18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2353235" y="2473780"/>
              <a:ext cx="236265" cy="18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3352460" y="2281138"/>
              <a:ext cx="236265" cy="18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4324876" y="2287488"/>
              <a:ext cx="236265" cy="18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5295900" y="2791599"/>
              <a:ext cx="236265" cy="18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6294644" y="3527424"/>
              <a:ext cx="236265" cy="18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cxnSp>
          <p:nvCxnSpPr>
            <p:cNvPr id="102" name="Straight Connector 90"/>
            <p:cNvCxnSpPr>
              <a:endCxn id="103" idx="1"/>
            </p:cNvCxnSpPr>
            <p:nvPr/>
          </p:nvCxnSpPr>
          <p:spPr bwMode="auto">
            <a:xfrm>
              <a:off x="6417504" y="3641725"/>
              <a:ext cx="865664" cy="1020133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sp>
          <p:nvSpPr>
            <p:cNvPr id="103" name="Oval 100"/>
            <p:cNvSpPr/>
            <p:nvPr/>
          </p:nvSpPr>
          <p:spPr>
            <a:xfrm>
              <a:off x="7248568" y="4635498"/>
              <a:ext cx="236265" cy="18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grpSp>
        <p:nvGrpSpPr>
          <p:cNvPr id="104" name="그룹 103"/>
          <p:cNvGrpSpPr/>
          <p:nvPr/>
        </p:nvGrpSpPr>
        <p:grpSpPr>
          <a:xfrm>
            <a:off x="1044032" y="3147495"/>
            <a:ext cx="4812359" cy="1528305"/>
            <a:chOff x="1148504" y="3159511"/>
            <a:chExt cx="6316621" cy="1528305"/>
          </a:xfrm>
        </p:grpSpPr>
        <p:cxnSp>
          <p:nvCxnSpPr>
            <p:cNvPr id="105" name="Straight Connector 79"/>
            <p:cNvCxnSpPr/>
            <p:nvPr/>
          </p:nvCxnSpPr>
          <p:spPr bwMode="auto">
            <a:xfrm flipV="1">
              <a:off x="4462930" y="4161224"/>
              <a:ext cx="933220" cy="0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06" name="Straight Connector 80"/>
            <p:cNvCxnSpPr>
              <a:endCxn id="113" idx="7"/>
            </p:cNvCxnSpPr>
            <p:nvPr/>
          </p:nvCxnSpPr>
          <p:spPr bwMode="auto">
            <a:xfrm flipV="1">
              <a:off x="5446199" y="3614109"/>
              <a:ext cx="1050111" cy="534508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07" name="Straight Connector 81"/>
            <p:cNvCxnSpPr/>
            <p:nvPr/>
          </p:nvCxnSpPr>
          <p:spPr bwMode="auto">
            <a:xfrm flipV="1">
              <a:off x="3448188" y="4154967"/>
              <a:ext cx="959070" cy="208456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08" name="Straight Connector 82"/>
            <p:cNvCxnSpPr>
              <a:stCxn id="109" idx="3"/>
            </p:cNvCxnSpPr>
            <p:nvPr/>
          </p:nvCxnSpPr>
          <p:spPr bwMode="auto">
            <a:xfrm flipV="1">
              <a:off x="1183104" y="4401524"/>
              <a:ext cx="1237094" cy="259932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sp>
          <p:nvSpPr>
            <p:cNvPr id="109" name="Oval 83"/>
            <p:cNvSpPr/>
            <p:nvPr/>
          </p:nvSpPr>
          <p:spPr>
            <a:xfrm>
              <a:off x="1148504" y="4507816"/>
              <a:ext cx="236265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cxnSp>
          <p:nvCxnSpPr>
            <p:cNvPr id="110" name="Straight Connector 82"/>
            <p:cNvCxnSpPr/>
            <p:nvPr/>
          </p:nvCxnSpPr>
          <p:spPr bwMode="auto">
            <a:xfrm flipV="1">
              <a:off x="2430642" y="4363815"/>
              <a:ext cx="965290" cy="28183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11" name="Straight Connector 80"/>
            <p:cNvCxnSpPr/>
            <p:nvPr/>
          </p:nvCxnSpPr>
          <p:spPr bwMode="auto">
            <a:xfrm flipV="1">
              <a:off x="6446079" y="3261018"/>
              <a:ext cx="836645" cy="361916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sp>
          <p:nvSpPr>
            <p:cNvPr id="112" name="Oval 88"/>
            <p:cNvSpPr/>
            <p:nvPr/>
          </p:nvSpPr>
          <p:spPr>
            <a:xfrm>
              <a:off x="7228860" y="3159511"/>
              <a:ext cx="236265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3" name="Oval 88"/>
            <p:cNvSpPr/>
            <p:nvPr/>
          </p:nvSpPr>
          <p:spPr>
            <a:xfrm>
              <a:off x="6294645" y="3587749"/>
              <a:ext cx="236265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4" name="Oval 87"/>
            <p:cNvSpPr/>
            <p:nvPr/>
          </p:nvSpPr>
          <p:spPr>
            <a:xfrm>
              <a:off x="5309810" y="4085024"/>
              <a:ext cx="236265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5" name="Oval 86"/>
            <p:cNvSpPr/>
            <p:nvPr/>
          </p:nvSpPr>
          <p:spPr>
            <a:xfrm>
              <a:off x="4353394" y="4085024"/>
              <a:ext cx="236265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6" name="Oval 84"/>
            <p:cNvSpPr/>
            <p:nvPr/>
          </p:nvSpPr>
          <p:spPr>
            <a:xfrm>
              <a:off x="2285620" y="4315797"/>
              <a:ext cx="236265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7" name="Oval 85"/>
            <p:cNvSpPr/>
            <p:nvPr/>
          </p:nvSpPr>
          <p:spPr>
            <a:xfrm>
              <a:off x="3300094" y="4287615"/>
              <a:ext cx="236265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grpSp>
        <p:nvGrpSpPr>
          <p:cNvPr id="118" name="그룹 117"/>
          <p:cNvGrpSpPr/>
          <p:nvPr/>
        </p:nvGrpSpPr>
        <p:grpSpPr>
          <a:xfrm>
            <a:off x="1044032" y="2295213"/>
            <a:ext cx="5414178" cy="2748983"/>
            <a:chOff x="1144676" y="2295213"/>
            <a:chExt cx="7106558" cy="2748983"/>
          </a:xfrm>
        </p:grpSpPr>
        <p:cxnSp>
          <p:nvCxnSpPr>
            <p:cNvPr id="120" name="Straight Connector 7"/>
            <p:cNvCxnSpPr/>
            <p:nvPr/>
          </p:nvCxnSpPr>
          <p:spPr>
            <a:xfrm flipV="1">
              <a:off x="7281474" y="2378338"/>
              <a:ext cx="885896" cy="0"/>
            </a:xfrm>
            <a:prstGeom prst="line">
              <a:avLst/>
            </a:prstGeom>
            <a:solidFill>
              <a:schemeClr val="accent3"/>
            </a:solidFill>
            <a:ln w="63500">
              <a:solidFill>
                <a:schemeClr val="accent3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1" name="Straight Connector 118"/>
            <p:cNvCxnSpPr>
              <a:stCxn id="119" idx="1"/>
            </p:cNvCxnSpPr>
            <p:nvPr/>
          </p:nvCxnSpPr>
          <p:spPr>
            <a:xfrm>
              <a:off x="1179276" y="4674560"/>
              <a:ext cx="1193243" cy="278440"/>
            </a:xfrm>
            <a:prstGeom prst="line">
              <a:avLst/>
            </a:prstGeom>
            <a:solidFill>
              <a:schemeClr val="accent3"/>
            </a:solidFill>
            <a:ln w="63500">
              <a:solidFill>
                <a:schemeClr val="accent3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2" name="Straight Connector 119"/>
            <p:cNvCxnSpPr>
              <a:stCxn id="124" idx="2"/>
            </p:cNvCxnSpPr>
            <p:nvPr/>
          </p:nvCxnSpPr>
          <p:spPr>
            <a:xfrm flipV="1">
              <a:off x="2296318" y="4730052"/>
              <a:ext cx="1087467" cy="224144"/>
            </a:xfrm>
            <a:prstGeom prst="line">
              <a:avLst/>
            </a:prstGeom>
            <a:solidFill>
              <a:schemeClr val="accent3"/>
            </a:solidFill>
            <a:ln w="63500">
              <a:solidFill>
                <a:schemeClr val="accent3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3" name="Straight Connector 120"/>
            <p:cNvCxnSpPr>
              <a:stCxn id="129" idx="2"/>
            </p:cNvCxnSpPr>
            <p:nvPr/>
          </p:nvCxnSpPr>
          <p:spPr>
            <a:xfrm flipH="1">
              <a:off x="3394931" y="4580225"/>
              <a:ext cx="942692" cy="158467"/>
            </a:xfrm>
            <a:prstGeom prst="line">
              <a:avLst/>
            </a:prstGeom>
            <a:solidFill>
              <a:schemeClr val="accent3"/>
            </a:solidFill>
            <a:ln w="63500">
              <a:solidFill>
                <a:schemeClr val="accent3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4" name="Oval 110"/>
            <p:cNvSpPr/>
            <p:nvPr/>
          </p:nvSpPr>
          <p:spPr>
            <a:xfrm>
              <a:off x="2296318" y="4864196"/>
              <a:ext cx="236265" cy="18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5" name="Oval 111"/>
            <p:cNvSpPr/>
            <p:nvPr/>
          </p:nvSpPr>
          <p:spPr>
            <a:xfrm>
              <a:off x="3307585" y="4663376"/>
              <a:ext cx="236265" cy="18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cxnSp>
          <p:nvCxnSpPr>
            <p:cNvPr id="126" name="Straight Connector 120"/>
            <p:cNvCxnSpPr/>
            <p:nvPr/>
          </p:nvCxnSpPr>
          <p:spPr>
            <a:xfrm flipH="1">
              <a:off x="5418918" y="4521775"/>
              <a:ext cx="942694" cy="172267"/>
            </a:xfrm>
            <a:prstGeom prst="line">
              <a:avLst/>
            </a:prstGeom>
            <a:solidFill>
              <a:schemeClr val="accent3"/>
            </a:solidFill>
            <a:ln w="63500">
              <a:solidFill>
                <a:schemeClr val="accent3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7" name="Straight Connector 120"/>
            <p:cNvCxnSpPr>
              <a:stCxn id="130" idx="2"/>
            </p:cNvCxnSpPr>
            <p:nvPr/>
          </p:nvCxnSpPr>
          <p:spPr>
            <a:xfrm flipH="1" flipV="1">
              <a:off x="4452471" y="4531709"/>
              <a:ext cx="885497" cy="188220"/>
            </a:xfrm>
            <a:prstGeom prst="line">
              <a:avLst/>
            </a:prstGeom>
            <a:solidFill>
              <a:schemeClr val="accent3"/>
            </a:solidFill>
            <a:ln w="63500">
              <a:solidFill>
                <a:schemeClr val="accent3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8" name="Straight Connector 7"/>
            <p:cNvCxnSpPr/>
            <p:nvPr/>
          </p:nvCxnSpPr>
          <p:spPr>
            <a:xfrm flipV="1">
              <a:off x="6339000" y="2346538"/>
              <a:ext cx="900000" cy="2237340"/>
            </a:xfrm>
            <a:prstGeom prst="line">
              <a:avLst/>
            </a:prstGeom>
            <a:solidFill>
              <a:schemeClr val="accent3"/>
            </a:solidFill>
            <a:ln w="63500">
              <a:solidFill>
                <a:schemeClr val="accent3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9" name="Oval 112"/>
            <p:cNvSpPr/>
            <p:nvPr/>
          </p:nvSpPr>
          <p:spPr>
            <a:xfrm>
              <a:off x="4337622" y="4490225"/>
              <a:ext cx="236265" cy="18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0" name="Oval 113"/>
            <p:cNvSpPr/>
            <p:nvPr/>
          </p:nvSpPr>
          <p:spPr>
            <a:xfrm>
              <a:off x="5337968" y="4629929"/>
              <a:ext cx="236265" cy="18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1" name="Oval 116"/>
            <p:cNvSpPr/>
            <p:nvPr/>
          </p:nvSpPr>
          <p:spPr>
            <a:xfrm>
              <a:off x="8014969" y="2301180"/>
              <a:ext cx="236265" cy="18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2" name="Oval 114"/>
            <p:cNvSpPr/>
            <p:nvPr/>
          </p:nvSpPr>
          <p:spPr>
            <a:xfrm>
              <a:off x="6280522" y="4455509"/>
              <a:ext cx="236265" cy="18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3" name="Oval 115"/>
            <p:cNvSpPr/>
            <p:nvPr/>
          </p:nvSpPr>
          <p:spPr>
            <a:xfrm>
              <a:off x="7184881" y="2295213"/>
              <a:ext cx="236265" cy="18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9" name="Oval 109"/>
            <p:cNvSpPr/>
            <p:nvPr/>
          </p:nvSpPr>
          <p:spPr>
            <a:xfrm>
              <a:off x="1144676" y="4648200"/>
              <a:ext cx="236265" cy="18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sp>
        <p:nvSpPr>
          <p:cNvPr id="134" name="TextBox 13"/>
          <p:cNvSpPr txBox="1">
            <a:spLocks noChangeArrowheads="1"/>
          </p:cNvSpPr>
          <p:nvPr/>
        </p:nvSpPr>
        <p:spPr bwMode="auto">
          <a:xfrm>
            <a:off x="7422936" y="5519574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Hardware Add-ons</a:t>
            </a:r>
            <a:endParaRPr lang="en-US" altLang="ko-KR" sz="14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cxnSp>
        <p:nvCxnSpPr>
          <p:cNvPr id="135" name="Straight Connector 106"/>
          <p:cNvCxnSpPr/>
          <p:nvPr/>
        </p:nvCxnSpPr>
        <p:spPr>
          <a:xfrm flipV="1">
            <a:off x="7929163" y="520115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07"/>
          <p:cNvCxnSpPr/>
          <p:nvPr/>
        </p:nvCxnSpPr>
        <p:spPr>
          <a:xfrm flipV="1">
            <a:off x="7216890" y="5205915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TextBox 44"/>
          <p:cNvSpPr txBox="1">
            <a:spLocks noChangeArrowheads="1"/>
          </p:cNvSpPr>
          <p:nvPr/>
        </p:nvSpPr>
        <p:spPr bwMode="auto">
          <a:xfrm>
            <a:off x="6725056" y="5304946"/>
            <a:ext cx="906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Style &amp; Fun</a:t>
            </a:r>
            <a:endParaRPr lang="en-US" altLang="zh-CN" sz="140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138" name="Rectangle 2"/>
          <p:cNvSpPr>
            <a:spLocks/>
          </p:cNvSpPr>
          <p:nvPr/>
        </p:nvSpPr>
        <p:spPr bwMode="auto">
          <a:xfrm>
            <a:off x="8038237" y="1948353"/>
            <a:ext cx="4122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0C6DB1"/>
                </a:solidFill>
                <a:latin typeface="+mj-lt"/>
                <a:ea typeface="굴림" charset="-127"/>
                <a:cs typeface="Tahoma" charset="0"/>
                <a:sym typeface="Corbel Bold" charset="0"/>
              </a:rPr>
              <a:t>iPad</a:t>
            </a:r>
            <a:endParaRPr lang="en-US" altLang="ko-KR" b="1" dirty="0">
              <a:solidFill>
                <a:srgbClr val="0C6DB1"/>
              </a:solidFill>
              <a:latin typeface="+mj-lt"/>
              <a:ea typeface="굴림" charset="-127"/>
              <a:cs typeface="Tahoma" charset="0"/>
              <a:sym typeface="Corbel Bold" charset="0"/>
            </a:endParaRPr>
          </a:p>
        </p:txBody>
      </p:sp>
      <p:cxnSp>
        <p:nvCxnSpPr>
          <p:cNvPr id="139" name="Straight Connector 138"/>
          <p:cNvCxnSpPr/>
          <p:nvPr/>
        </p:nvCxnSpPr>
        <p:spPr>
          <a:xfrm>
            <a:off x="6835232" y="1917700"/>
            <a:ext cx="0" cy="3276600"/>
          </a:xfrm>
          <a:prstGeom prst="line">
            <a:avLst/>
          </a:prstGeom>
          <a:ln w="12700" cmpd="sng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2339432" y="1943100"/>
            <a:ext cx="0" cy="3276600"/>
          </a:xfrm>
          <a:prstGeom prst="line">
            <a:avLst/>
          </a:prstGeom>
          <a:ln w="12700" cmpd="sng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3939632" y="1930400"/>
            <a:ext cx="0" cy="3276600"/>
          </a:xfrm>
          <a:prstGeom prst="line">
            <a:avLst/>
          </a:prstGeom>
          <a:ln w="12700" cmpd="sng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1414084" y="1915506"/>
            <a:ext cx="0" cy="3276600"/>
          </a:xfrm>
          <a:prstGeom prst="line">
            <a:avLst/>
          </a:prstGeom>
          <a:ln w="12700" cmpd="sng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07"/>
          <p:cNvCxnSpPr/>
          <p:nvPr/>
        </p:nvCxnSpPr>
        <p:spPr>
          <a:xfrm flipV="1">
            <a:off x="8644798" y="5224019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TextBox 44"/>
          <p:cNvSpPr txBox="1">
            <a:spLocks noChangeArrowheads="1"/>
          </p:cNvSpPr>
          <p:nvPr/>
        </p:nvSpPr>
        <p:spPr bwMode="auto">
          <a:xfrm>
            <a:off x="8163912" y="5323051"/>
            <a:ext cx="10747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140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Customization via App Store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44032" y="2286000"/>
            <a:ext cx="7571400" cy="2901950"/>
            <a:chOff x="1044032" y="2286000"/>
            <a:chExt cx="7571400" cy="2901950"/>
          </a:xfrm>
        </p:grpSpPr>
        <p:grpSp>
          <p:nvGrpSpPr>
            <p:cNvPr id="161" name="그룹 160"/>
            <p:cNvGrpSpPr/>
            <p:nvPr/>
          </p:nvGrpSpPr>
          <p:grpSpPr>
            <a:xfrm>
              <a:off x="1044032" y="2286000"/>
              <a:ext cx="7490368" cy="2901950"/>
              <a:chOff x="1219200" y="2286000"/>
              <a:chExt cx="7490368" cy="2901950"/>
            </a:xfrm>
          </p:grpSpPr>
          <p:cxnSp>
            <p:nvCxnSpPr>
              <p:cNvPr id="140" name="Straight Connector 163"/>
              <p:cNvCxnSpPr>
                <a:stCxn id="141" idx="5"/>
                <a:endCxn id="146" idx="1"/>
              </p:cNvCxnSpPr>
              <p:nvPr/>
            </p:nvCxnSpPr>
            <p:spPr>
              <a:xfrm>
                <a:off x="1372840" y="4116040"/>
                <a:ext cx="751568" cy="918270"/>
              </a:xfrm>
              <a:prstGeom prst="line">
                <a:avLst/>
              </a:prstGeom>
              <a:solidFill>
                <a:srgbClr val="0C6DB1"/>
              </a:solidFill>
              <a:ln w="63500">
                <a:solidFill>
                  <a:srgbClr val="0C6DB1"/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41" name="Oval 112"/>
              <p:cNvSpPr/>
              <p:nvPr/>
            </p:nvSpPr>
            <p:spPr>
              <a:xfrm>
                <a:off x="1219200" y="3962400"/>
                <a:ext cx="180000" cy="180000"/>
              </a:xfrm>
              <a:prstGeom prst="ellipse">
                <a:avLst/>
              </a:prstGeom>
              <a:solidFill>
                <a:srgbClr val="0C6D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cxnSp>
            <p:nvCxnSpPr>
              <p:cNvPr id="142" name="Straight Connector 113"/>
              <p:cNvCxnSpPr/>
              <p:nvPr/>
            </p:nvCxnSpPr>
            <p:spPr>
              <a:xfrm>
                <a:off x="6682093" y="2362200"/>
                <a:ext cx="2027475" cy="13800"/>
              </a:xfrm>
              <a:prstGeom prst="line">
                <a:avLst/>
              </a:prstGeom>
              <a:solidFill>
                <a:srgbClr val="0C6DB1"/>
              </a:solidFill>
              <a:ln w="63500">
                <a:solidFill>
                  <a:srgbClr val="0C6DB1"/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3" name="Straight Connector 118"/>
              <p:cNvCxnSpPr>
                <a:endCxn id="155" idx="7"/>
              </p:cNvCxnSpPr>
              <p:nvPr/>
            </p:nvCxnSpPr>
            <p:spPr>
              <a:xfrm flipV="1">
                <a:off x="2200710" y="4496194"/>
                <a:ext cx="811333" cy="583733"/>
              </a:xfrm>
              <a:prstGeom prst="line">
                <a:avLst/>
              </a:prstGeom>
              <a:solidFill>
                <a:srgbClr val="0C6DB1"/>
              </a:solidFill>
              <a:ln w="63500">
                <a:solidFill>
                  <a:srgbClr val="0C6DB1"/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4" name="Straight Connector 119"/>
              <p:cNvCxnSpPr>
                <a:endCxn id="154" idx="6"/>
              </p:cNvCxnSpPr>
              <p:nvPr/>
            </p:nvCxnSpPr>
            <p:spPr>
              <a:xfrm flipV="1">
                <a:off x="2921658" y="4365509"/>
                <a:ext cx="864000" cy="172366"/>
              </a:xfrm>
              <a:prstGeom prst="line">
                <a:avLst/>
              </a:prstGeom>
              <a:solidFill>
                <a:srgbClr val="0C6DB1"/>
              </a:solidFill>
              <a:ln w="63500">
                <a:solidFill>
                  <a:srgbClr val="0C6DB1"/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5" name="Straight Connector 120"/>
              <p:cNvCxnSpPr/>
              <p:nvPr/>
            </p:nvCxnSpPr>
            <p:spPr>
              <a:xfrm flipH="1">
                <a:off x="5262671" y="2798020"/>
                <a:ext cx="640752" cy="42038"/>
              </a:xfrm>
              <a:prstGeom prst="line">
                <a:avLst/>
              </a:prstGeom>
              <a:solidFill>
                <a:srgbClr val="0C6DB1"/>
              </a:solidFill>
              <a:ln w="63500">
                <a:solidFill>
                  <a:srgbClr val="0C6DB1"/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46" name="Oval 121"/>
              <p:cNvSpPr/>
              <p:nvPr/>
            </p:nvSpPr>
            <p:spPr>
              <a:xfrm>
                <a:off x="2098048" y="5007950"/>
                <a:ext cx="180000" cy="180000"/>
              </a:xfrm>
              <a:prstGeom prst="ellipse">
                <a:avLst/>
              </a:prstGeom>
              <a:solidFill>
                <a:srgbClr val="0C6D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47" name="Oval 158"/>
              <p:cNvSpPr/>
              <p:nvPr/>
            </p:nvSpPr>
            <p:spPr>
              <a:xfrm>
                <a:off x="8001000" y="2286000"/>
                <a:ext cx="180000" cy="180000"/>
              </a:xfrm>
              <a:prstGeom prst="ellipse">
                <a:avLst/>
              </a:prstGeom>
              <a:solidFill>
                <a:srgbClr val="0C6D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cxnSp>
            <p:nvCxnSpPr>
              <p:cNvPr id="148" name="Straight Connector 160"/>
              <p:cNvCxnSpPr/>
              <p:nvPr/>
            </p:nvCxnSpPr>
            <p:spPr>
              <a:xfrm flipV="1">
                <a:off x="4473153" y="2864818"/>
                <a:ext cx="728997" cy="634041"/>
              </a:xfrm>
              <a:prstGeom prst="line">
                <a:avLst/>
              </a:prstGeom>
              <a:solidFill>
                <a:srgbClr val="0C6DB1"/>
              </a:solidFill>
              <a:ln w="63500">
                <a:solidFill>
                  <a:srgbClr val="0C6DB1"/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53" name="Oval 114"/>
              <p:cNvSpPr/>
              <p:nvPr/>
            </p:nvSpPr>
            <p:spPr>
              <a:xfrm>
                <a:off x="5139821" y="2750058"/>
                <a:ext cx="180000" cy="180000"/>
              </a:xfrm>
              <a:prstGeom prst="ellipse">
                <a:avLst/>
              </a:prstGeom>
              <a:solidFill>
                <a:srgbClr val="0C6D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55" name="Oval 122"/>
              <p:cNvSpPr/>
              <p:nvPr/>
            </p:nvSpPr>
            <p:spPr>
              <a:xfrm>
                <a:off x="2858403" y="4469834"/>
                <a:ext cx="180000" cy="180000"/>
              </a:xfrm>
              <a:prstGeom prst="ellipse">
                <a:avLst/>
              </a:prstGeom>
              <a:solidFill>
                <a:srgbClr val="0C6D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cxnSp>
            <p:nvCxnSpPr>
              <p:cNvPr id="156" name="Straight Connector 119"/>
              <p:cNvCxnSpPr/>
              <p:nvPr/>
            </p:nvCxnSpPr>
            <p:spPr>
              <a:xfrm flipV="1">
                <a:off x="3787390" y="3484258"/>
                <a:ext cx="688317" cy="836661"/>
              </a:xfrm>
              <a:prstGeom prst="line">
                <a:avLst/>
              </a:prstGeom>
              <a:solidFill>
                <a:srgbClr val="0C6DB1"/>
              </a:solidFill>
              <a:ln w="63500">
                <a:solidFill>
                  <a:srgbClr val="0C6DB1"/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57" name="Straight Connector 120"/>
              <p:cNvCxnSpPr/>
              <p:nvPr/>
            </p:nvCxnSpPr>
            <p:spPr>
              <a:xfrm flipH="1">
                <a:off x="5941560" y="2372964"/>
                <a:ext cx="684000" cy="432000"/>
              </a:xfrm>
              <a:prstGeom prst="line">
                <a:avLst/>
              </a:prstGeom>
              <a:solidFill>
                <a:srgbClr val="0C6DB1"/>
              </a:solidFill>
              <a:ln w="63500">
                <a:solidFill>
                  <a:srgbClr val="0C6DB1"/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54" name="Oval 122"/>
              <p:cNvSpPr/>
              <p:nvPr/>
            </p:nvSpPr>
            <p:spPr>
              <a:xfrm>
                <a:off x="3671850" y="4275509"/>
                <a:ext cx="180000" cy="180000"/>
              </a:xfrm>
              <a:prstGeom prst="ellipse">
                <a:avLst/>
              </a:prstGeom>
              <a:solidFill>
                <a:srgbClr val="0C6D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50" name="Oval 123"/>
              <p:cNvSpPr/>
              <p:nvPr/>
            </p:nvSpPr>
            <p:spPr>
              <a:xfrm>
                <a:off x="4414044" y="3378717"/>
                <a:ext cx="180000" cy="180000"/>
              </a:xfrm>
              <a:prstGeom prst="ellipse">
                <a:avLst/>
              </a:prstGeom>
              <a:solidFill>
                <a:srgbClr val="0C6D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49" name="Oval 115"/>
              <p:cNvSpPr/>
              <p:nvPr/>
            </p:nvSpPr>
            <p:spPr>
              <a:xfrm>
                <a:off x="5851559" y="2726733"/>
                <a:ext cx="180000" cy="180000"/>
              </a:xfrm>
              <a:prstGeom prst="ellipse">
                <a:avLst/>
              </a:prstGeom>
              <a:solidFill>
                <a:srgbClr val="0C6D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51" name="Oval 116"/>
              <p:cNvSpPr/>
              <p:nvPr/>
            </p:nvSpPr>
            <p:spPr>
              <a:xfrm>
                <a:off x="6516828" y="2286000"/>
                <a:ext cx="180000" cy="180000"/>
              </a:xfrm>
              <a:prstGeom prst="ellipse">
                <a:avLst/>
              </a:prstGeom>
              <a:solidFill>
                <a:srgbClr val="0C6D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52" name="Oval 117"/>
              <p:cNvSpPr/>
              <p:nvPr/>
            </p:nvSpPr>
            <p:spPr>
              <a:xfrm>
                <a:off x="7287487" y="2286000"/>
                <a:ext cx="180000" cy="180000"/>
              </a:xfrm>
              <a:prstGeom prst="ellipse">
                <a:avLst/>
              </a:prstGeom>
              <a:solidFill>
                <a:srgbClr val="0C6DB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  <p:sp>
          <p:nvSpPr>
            <p:cNvPr id="164" name="Oval 158"/>
            <p:cNvSpPr/>
            <p:nvPr/>
          </p:nvSpPr>
          <p:spPr>
            <a:xfrm>
              <a:off x="8435432" y="2286000"/>
              <a:ext cx="180000" cy="180000"/>
            </a:xfrm>
            <a:prstGeom prst="ellipse">
              <a:avLst/>
            </a:prstGeom>
            <a:solidFill>
              <a:srgbClr val="0C6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372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  <p:bldP spid="82" grpId="0"/>
      <p:bldP spid="84" grpId="0"/>
      <p:bldP spid="89" grpId="0"/>
      <p:bldP spid="13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8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defRPr/>
            </a:pPr>
            <a:r>
              <a:rPr lang="en-US" sz="40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iBook </a:t>
            </a:r>
            <a:r>
              <a:rPr lang="en-US" sz="4000" kern="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Store (2010)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6449" y="1323710"/>
            <a:ext cx="8571801" cy="5610490"/>
          </a:xfrm>
        </p:spPr>
        <p:txBody>
          <a:bodyPr anchor="t">
            <a:noAutofit/>
          </a:bodyPr>
          <a:lstStyle/>
          <a:p>
            <a:pPr marL="274320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900" dirty="0">
                <a:solidFill>
                  <a:srgbClr val="184D82"/>
                </a:solidFill>
                <a:latin typeface="+mj-lt"/>
              </a:rPr>
              <a:t>Read e-books through </a:t>
            </a:r>
            <a:r>
              <a:rPr lang="en-US" sz="1900" dirty="0" err="1">
                <a:solidFill>
                  <a:srgbClr val="184D82"/>
                </a:solidFill>
                <a:latin typeface="+mj-lt"/>
              </a:rPr>
              <a:t>iBooks</a:t>
            </a:r>
            <a:r>
              <a:rPr lang="en-US" sz="1900" dirty="0">
                <a:solidFill>
                  <a:srgbClr val="184D82"/>
                </a:solidFill>
                <a:latin typeface="+mj-lt"/>
              </a:rPr>
              <a:t> apps</a:t>
            </a:r>
          </a:p>
          <a:p>
            <a:pPr marL="67437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400" dirty="0">
                <a:solidFill>
                  <a:srgbClr val="184D82"/>
                </a:solidFill>
                <a:latin typeface="+mj-lt"/>
              </a:rPr>
              <a:t>Own the collection of </a:t>
            </a:r>
            <a:r>
              <a:rPr lang="en-US" sz="1400" dirty="0" err="1">
                <a:solidFill>
                  <a:srgbClr val="184D82"/>
                </a:solidFill>
                <a:latin typeface="+mj-lt"/>
              </a:rPr>
              <a:t>ebooks</a:t>
            </a:r>
            <a:r>
              <a:rPr lang="en-US" sz="1400" dirty="0">
                <a:solidFill>
                  <a:srgbClr val="184D82"/>
                </a:solidFill>
                <a:latin typeface="+mj-lt"/>
              </a:rPr>
              <a:t> in </a:t>
            </a:r>
            <a:r>
              <a:rPr lang="en-US" sz="1400" dirty="0" err="1">
                <a:solidFill>
                  <a:srgbClr val="184D82"/>
                </a:solidFill>
                <a:latin typeface="+mj-lt"/>
              </a:rPr>
              <a:t>iBooks</a:t>
            </a:r>
            <a:endParaRPr lang="en-US" sz="1400" dirty="0">
              <a:solidFill>
                <a:srgbClr val="184D82"/>
              </a:solidFill>
              <a:latin typeface="+mj-lt"/>
            </a:endParaRPr>
          </a:p>
          <a:p>
            <a:pPr marL="67437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400" dirty="0">
                <a:solidFill>
                  <a:srgbClr val="184D82"/>
                </a:solidFill>
                <a:latin typeface="+mj-lt"/>
              </a:rPr>
              <a:t>Read in color with full audio, video support</a:t>
            </a:r>
          </a:p>
          <a:p>
            <a:pPr marL="67437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400" dirty="0">
                <a:solidFill>
                  <a:srgbClr val="184D82"/>
                </a:solidFill>
                <a:latin typeface="+mj-lt"/>
              </a:rPr>
              <a:t>Turn pages by tapping the </a:t>
            </a:r>
            <a:r>
              <a:rPr lang="en-US" sz="1400" dirty="0" smtClean="0">
                <a:solidFill>
                  <a:srgbClr val="184D82"/>
                </a:solidFill>
                <a:latin typeface="+mj-lt"/>
              </a:rPr>
              <a:t>display, </a:t>
            </a:r>
            <a:r>
              <a:rPr lang="en-US" sz="1400" dirty="0">
                <a:solidFill>
                  <a:srgbClr val="184D82"/>
                </a:solidFill>
                <a:latin typeface="+mj-lt"/>
              </a:rPr>
              <a:t>adjust brightness, font and its size; bookmark pages; </a:t>
            </a:r>
            <a:r>
              <a:rPr lang="en-US" sz="1400" dirty="0" smtClean="0">
                <a:solidFill>
                  <a:srgbClr val="184D82"/>
                </a:solidFill>
                <a:latin typeface="+mj-lt"/>
              </a:rPr>
              <a:t>find </a:t>
            </a:r>
            <a:r>
              <a:rPr lang="en-US" sz="1400" dirty="0">
                <a:solidFill>
                  <a:srgbClr val="184D82"/>
                </a:solidFill>
                <a:latin typeface="+mj-lt"/>
              </a:rPr>
              <a:t>vocabulary in the dictionary</a:t>
            </a:r>
          </a:p>
          <a:p>
            <a:pPr marL="274320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900" dirty="0">
                <a:solidFill>
                  <a:srgbClr val="184D82"/>
                </a:solidFill>
                <a:latin typeface="+mj-lt"/>
              </a:rPr>
              <a:t>A new market space </a:t>
            </a:r>
            <a:r>
              <a:rPr lang="en-US" sz="1900" dirty="0" smtClean="0">
                <a:solidFill>
                  <a:srgbClr val="184D82"/>
                </a:solidFill>
                <a:latin typeface="+mj-lt"/>
              </a:rPr>
              <a:t>for iTunes</a:t>
            </a:r>
            <a:endParaRPr lang="en-US" sz="1900" dirty="0">
              <a:solidFill>
                <a:srgbClr val="184D82"/>
              </a:solidFill>
              <a:latin typeface="+mj-lt"/>
            </a:endParaRPr>
          </a:p>
          <a:p>
            <a:pPr marL="67437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400" dirty="0">
                <a:solidFill>
                  <a:srgbClr val="184D82"/>
                </a:solidFill>
                <a:latin typeface="+mj-lt"/>
              </a:rPr>
              <a:t>Partner with established book </a:t>
            </a:r>
            <a:r>
              <a:rPr lang="en-US" sz="1400" dirty="0" smtClean="0">
                <a:solidFill>
                  <a:srgbClr val="184D82"/>
                </a:solidFill>
                <a:latin typeface="+mj-lt"/>
              </a:rPr>
              <a:t>publishers, individual </a:t>
            </a:r>
            <a:r>
              <a:rPr lang="en-US" sz="1400" dirty="0">
                <a:solidFill>
                  <a:srgbClr val="184D82"/>
                </a:solidFill>
                <a:latin typeface="+mj-lt"/>
              </a:rPr>
              <a:t>publishers &amp; authors</a:t>
            </a:r>
          </a:p>
          <a:p>
            <a:pPr marL="67437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400" dirty="0">
                <a:solidFill>
                  <a:srgbClr val="184D82"/>
                </a:solidFill>
                <a:latin typeface="+mj-lt"/>
              </a:rPr>
              <a:t>Easy and convenient to purchase, download, and synchronize with iPad </a:t>
            </a:r>
          </a:p>
          <a:p>
            <a:pPr marL="274320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900" dirty="0" smtClean="0">
                <a:solidFill>
                  <a:srgbClr val="184D82"/>
                </a:solidFill>
                <a:latin typeface="+mj-lt"/>
              </a:rPr>
              <a:t>Compelling buyer value</a:t>
            </a:r>
            <a:endParaRPr lang="en-US" sz="1900" dirty="0">
              <a:solidFill>
                <a:srgbClr val="184D82"/>
              </a:solidFill>
              <a:latin typeface="+mj-lt"/>
            </a:endParaRPr>
          </a:p>
          <a:p>
            <a:pPr marL="67437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400" dirty="0">
                <a:solidFill>
                  <a:srgbClr val="184D82"/>
                </a:solidFill>
                <a:latin typeface="+mj-lt"/>
              </a:rPr>
              <a:t>Easy and simple to browse, purchase, download, and manage </a:t>
            </a:r>
            <a:r>
              <a:rPr lang="en-US" sz="1400" dirty="0" err="1">
                <a:solidFill>
                  <a:srgbClr val="184D82"/>
                </a:solidFill>
                <a:latin typeface="+mj-lt"/>
              </a:rPr>
              <a:t>ebooks</a:t>
            </a:r>
            <a:endParaRPr lang="en-US" sz="1400" dirty="0">
              <a:solidFill>
                <a:srgbClr val="184D82"/>
              </a:solidFill>
              <a:latin typeface="+mj-lt"/>
            </a:endParaRPr>
          </a:p>
          <a:p>
            <a:pPr marL="67437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400" dirty="0">
                <a:solidFill>
                  <a:srgbClr val="184D82"/>
                </a:solidFill>
                <a:latin typeface="+mj-lt"/>
              </a:rPr>
              <a:t>Free sample before </a:t>
            </a:r>
            <a:r>
              <a:rPr lang="en-US" sz="1400" dirty="0" smtClean="0">
                <a:solidFill>
                  <a:srgbClr val="184D82"/>
                </a:solidFill>
                <a:latin typeface="+mj-lt"/>
              </a:rPr>
              <a:t>purchasing </a:t>
            </a:r>
            <a:r>
              <a:rPr lang="en-US" sz="1400" dirty="0">
                <a:solidFill>
                  <a:srgbClr val="184D82"/>
                </a:solidFill>
                <a:latin typeface="+mj-lt"/>
              </a:rPr>
              <a:t>a book</a:t>
            </a:r>
          </a:p>
          <a:p>
            <a:pPr marL="67437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400" dirty="0">
                <a:solidFill>
                  <a:srgbClr val="184D82"/>
                </a:solidFill>
                <a:latin typeface="+mj-lt"/>
              </a:rPr>
              <a:t>Free books</a:t>
            </a:r>
          </a:p>
          <a:p>
            <a:pPr marL="67437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400" dirty="0">
                <a:solidFill>
                  <a:srgbClr val="184D82"/>
                </a:solidFill>
                <a:latin typeface="+mj-lt"/>
              </a:rPr>
              <a:t>Priced the </a:t>
            </a:r>
            <a:r>
              <a:rPr lang="en-US" sz="1400" dirty="0" smtClean="0">
                <a:solidFill>
                  <a:srgbClr val="184D82"/>
                </a:solidFill>
                <a:latin typeface="+mj-lt"/>
              </a:rPr>
              <a:t>same </a:t>
            </a:r>
            <a:r>
              <a:rPr lang="en-US" sz="1400" dirty="0">
                <a:solidFill>
                  <a:srgbClr val="184D82"/>
                </a:solidFill>
                <a:latin typeface="+mj-lt"/>
              </a:rPr>
              <a:t>as in other </a:t>
            </a:r>
            <a:r>
              <a:rPr lang="en-US" sz="1400" dirty="0" err="1">
                <a:solidFill>
                  <a:srgbClr val="184D82"/>
                </a:solidFill>
                <a:latin typeface="+mj-lt"/>
              </a:rPr>
              <a:t>ebook</a:t>
            </a:r>
            <a:r>
              <a:rPr lang="en-US" sz="1400" dirty="0">
                <a:solidFill>
                  <a:srgbClr val="184D82"/>
                </a:solidFill>
                <a:latin typeface="+mj-lt"/>
              </a:rPr>
              <a:t> stores (e.g. Amazon) and paper version</a:t>
            </a:r>
          </a:p>
          <a:p>
            <a:pPr marL="274320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900" dirty="0" smtClean="0">
                <a:solidFill>
                  <a:srgbClr val="184D82"/>
                </a:solidFill>
                <a:latin typeface="+mj-lt"/>
              </a:rPr>
              <a:t>Milestone</a:t>
            </a:r>
            <a:r>
              <a:rPr lang="en-US" sz="1900" dirty="0">
                <a:solidFill>
                  <a:srgbClr val="184D82"/>
                </a:solidFill>
                <a:latin typeface="+mj-lt"/>
              </a:rPr>
              <a:t>s</a:t>
            </a:r>
            <a:r>
              <a:rPr lang="en-US" sz="1900" dirty="0" smtClean="0">
                <a:solidFill>
                  <a:srgbClr val="184D82"/>
                </a:solidFill>
                <a:latin typeface="+mj-lt"/>
              </a:rPr>
              <a:t> </a:t>
            </a:r>
            <a:r>
              <a:rPr lang="en-US" sz="1900" dirty="0">
                <a:solidFill>
                  <a:srgbClr val="184D82"/>
                </a:solidFill>
                <a:latin typeface="+mj-lt"/>
              </a:rPr>
              <a:t>(as of Feb.2011)</a:t>
            </a:r>
          </a:p>
          <a:p>
            <a:pPr marL="67437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400" dirty="0">
                <a:solidFill>
                  <a:srgbClr val="184D82"/>
                </a:solidFill>
                <a:latin typeface="+mj-lt"/>
              </a:rPr>
              <a:t>100 million </a:t>
            </a:r>
            <a:r>
              <a:rPr lang="en-US" sz="1400" dirty="0" err="1">
                <a:solidFill>
                  <a:srgbClr val="184D82"/>
                </a:solidFill>
                <a:latin typeface="+mj-lt"/>
              </a:rPr>
              <a:t>ebooks</a:t>
            </a:r>
            <a:r>
              <a:rPr lang="en-US" sz="1400" dirty="0">
                <a:solidFill>
                  <a:srgbClr val="184D82"/>
                </a:solidFill>
                <a:latin typeface="+mj-lt"/>
              </a:rPr>
              <a:t> were downloaded via iTunes iBook store</a:t>
            </a:r>
          </a:p>
          <a:p>
            <a:pPr marL="67437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400" dirty="0">
                <a:solidFill>
                  <a:srgbClr val="184D82"/>
                </a:solidFill>
                <a:latin typeface="+mj-lt"/>
              </a:rPr>
              <a:t>2500 publishers in its store</a:t>
            </a:r>
          </a:p>
          <a:p>
            <a:pPr marL="67437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sz="1400" dirty="0">
                <a:solidFill>
                  <a:srgbClr val="184D82"/>
                </a:solidFill>
                <a:latin typeface="+mj-lt"/>
              </a:rPr>
              <a:t>Apple </a:t>
            </a:r>
            <a:r>
              <a:rPr lang="en-US" sz="1400" dirty="0" smtClean="0">
                <a:solidFill>
                  <a:srgbClr val="184D82"/>
                </a:solidFill>
                <a:latin typeface="+mj-lt"/>
              </a:rPr>
              <a:t>had </a:t>
            </a:r>
            <a:r>
              <a:rPr lang="en-US" sz="1400" dirty="0">
                <a:solidFill>
                  <a:srgbClr val="184D82"/>
                </a:solidFill>
                <a:latin typeface="+mj-lt"/>
              </a:rPr>
              <a:t>more than 200 million Apple ID accounts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6172200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+mj-lt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56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447"/>
            <a:ext cx="9144000" cy="1043354"/>
          </a:xfrm>
        </p:spPr>
        <p:txBody>
          <a:bodyPr>
            <a:normAutofit/>
          </a:bodyPr>
          <a:lstStyle/>
          <a:p>
            <a:r>
              <a:rPr lang="en-US" altLang="ko-KR" sz="3400" dirty="0" smtClean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altLang="ko-KR" sz="3800" dirty="0" smtClean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2011</a:t>
            </a:r>
            <a:r>
              <a:rPr lang="ko-KR" altLang="en-US" sz="3800" dirty="0" smtClean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altLang="ko-KR" sz="3800" dirty="0" smtClean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-</a:t>
            </a:r>
            <a:r>
              <a:rPr lang="ko-KR" altLang="en-US" sz="3800" dirty="0" smtClean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sz="3800" dirty="0" smtClean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Apple’s </a:t>
            </a:r>
            <a:r>
              <a:rPr lang="en-US" sz="3800" dirty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market cap overtook </a:t>
            </a:r>
            <a:r>
              <a:rPr lang="en-US" sz="3800" dirty="0" err="1" smtClean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MS+Intel</a:t>
            </a:r>
            <a:endParaRPr lang="en-US" sz="3800" dirty="0">
              <a:solidFill>
                <a:srgbClr val="184D82"/>
              </a:solidFill>
              <a:latin typeface="+mj-lt"/>
              <a:ea typeface="+mn-ea"/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113825"/>
              </p:ext>
            </p:extLst>
          </p:nvPr>
        </p:nvGraphicFramePr>
        <p:xfrm>
          <a:off x="381000" y="1447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>
            <a:spLocks/>
          </p:cNvSpPr>
          <p:nvPr/>
        </p:nvSpPr>
        <p:spPr bwMode="auto">
          <a:xfrm>
            <a:off x="6172200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chemeClr val="tx2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chemeClr val="tx2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chemeClr val="tx2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chemeClr val="tx2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chemeClr val="tx2"/>
              </a:solidFill>
              <a:latin typeface="+mj-lt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20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/>
          <p:cNvGrpSpPr/>
          <p:nvPr/>
        </p:nvGrpSpPr>
        <p:grpSpPr>
          <a:xfrm>
            <a:off x="2842818" y="1390907"/>
            <a:ext cx="1341588" cy="1279980"/>
            <a:chOff x="990601" y="1833025"/>
            <a:chExt cx="1995997" cy="2035667"/>
          </a:xfrm>
        </p:grpSpPr>
        <p:sp>
          <p:nvSpPr>
            <p:cNvPr id="110" name="AutoShape 3"/>
            <p:cNvSpPr>
              <a:spLocks noChangeArrowheads="1"/>
            </p:cNvSpPr>
            <p:nvPr/>
          </p:nvSpPr>
          <p:spPr bwMode="auto">
            <a:xfrm>
              <a:off x="990601" y="1833025"/>
              <a:ext cx="1995997" cy="2035667"/>
            </a:xfrm>
            <a:custGeom>
              <a:avLst/>
              <a:gdLst>
                <a:gd name="T0" fmla="*/ 2147483647 w 19679"/>
                <a:gd name="T1" fmla="*/ 2147483647 h 19679"/>
                <a:gd name="T2" fmla="*/ 2147483647 w 19679"/>
                <a:gd name="T3" fmla="*/ 2147483647 h 19679"/>
                <a:gd name="T4" fmla="*/ 2147483647 w 19679"/>
                <a:gd name="T5" fmla="*/ 2147483647 h 19679"/>
                <a:gd name="T6" fmla="*/ 2147483647 w 19679"/>
                <a:gd name="T7" fmla="*/ 2147483647 h 19679"/>
                <a:gd name="T8" fmla="*/ 2147483647 w 19679"/>
                <a:gd name="T9" fmla="*/ 2147483647 h 19679"/>
                <a:gd name="T10" fmla="*/ 2147483647 w 19679"/>
                <a:gd name="T11" fmla="*/ 2147483647 h 196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679"/>
                <a:gd name="T19" fmla="*/ 0 h 19679"/>
                <a:gd name="T20" fmla="*/ 19679 w 19679"/>
                <a:gd name="T21" fmla="*/ 19679 h 196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  <a:moveTo>
                    <a:pt x="16796" y="2882"/>
                  </a:moveTo>
                </a:path>
              </a:pathLst>
            </a:custGeom>
            <a:solidFill>
              <a:srgbClr val="FF0000"/>
            </a:solidFill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+mj-lt"/>
                <a:ea typeface="Segoe UI" pitchFamily="34" charset="0"/>
                <a:cs typeface="Segoe UI" pitchFamily="34" charset="0"/>
              </a:endParaRPr>
            </a:p>
          </p:txBody>
        </p:sp>
        <p:pic>
          <p:nvPicPr>
            <p:cNvPr id="111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60225" y="3147256"/>
              <a:ext cx="962190" cy="54999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14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21300000">
              <a:off x="1883309" y="2088416"/>
              <a:ext cx="961034" cy="54999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15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1000000">
              <a:off x="1857534" y="2867121"/>
              <a:ext cx="803944" cy="46009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16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182499" y="2529446"/>
              <a:ext cx="643385" cy="36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</p:grpSp>
      <p:sp>
        <p:nvSpPr>
          <p:cNvPr id="11" name="Rectangle 10"/>
          <p:cNvSpPr/>
          <p:nvPr/>
        </p:nvSpPr>
        <p:spPr>
          <a:xfrm>
            <a:off x="134072" y="1274930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42938">
              <a:tabLst>
                <a:tab pos="749300" algn="l"/>
              </a:tabLst>
            </a:pPr>
            <a:r>
              <a:rPr lang="en-US" b="1" dirty="0" smtClean="0">
                <a:solidFill>
                  <a:srgbClr val="7F7F7F"/>
                </a:solidFill>
                <a:latin typeface="+mj-lt"/>
                <a:ea typeface="Segoe UI" pitchFamily="34" charset="0"/>
                <a:cs typeface="Segoe UI" pitchFamily="34" charset="0"/>
              </a:rPr>
              <a:t>MP3 player industry</a:t>
            </a:r>
            <a:endParaRPr lang="en-US" b="1" dirty="0">
              <a:solidFill>
                <a:srgbClr val="7F7F7F"/>
              </a:solidFill>
              <a:latin typeface="+mj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077369" y="3550447"/>
            <a:ext cx="1396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ctr" defTabSz="642938">
              <a:tabLst>
                <a:tab pos="749300" algn="l"/>
              </a:tabLst>
            </a:pPr>
            <a:r>
              <a:rPr lang="en-US" sz="2400" b="1" dirty="0" smtClean="0">
                <a:solidFill>
                  <a:srgbClr val="184D82"/>
                </a:solidFill>
                <a:latin typeface="+mj-lt"/>
                <a:ea typeface="Segoe UI" pitchFamily="34" charset="0"/>
                <a:cs typeface="Segoe UI" pitchFamily="34" charset="0"/>
              </a:rPr>
              <a:t>iPod</a:t>
            </a:r>
            <a:endParaRPr lang="en-US" sz="2400" b="1" dirty="0">
              <a:solidFill>
                <a:srgbClr val="184D82"/>
              </a:solidFill>
              <a:latin typeface="+mj-lt"/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255566" y="1901972"/>
            <a:ext cx="1341588" cy="1279980"/>
            <a:chOff x="990601" y="1833025"/>
            <a:chExt cx="1995997" cy="2035667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990601" y="1833025"/>
              <a:ext cx="1995997" cy="2035667"/>
            </a:xfrm>
            <a:custGeom>
              <a:avLst/>
              <a:gdLst>
                <a:gd name="T0" fmla="*/ 2147483647 w 19679"/>
                <a:gd name="T1" fmla="*/ 2147483647 h 19679"/>
                <a:gd name="T2" fmla="*/ 2147483647 w 19679"/>
                <a:gd name="T3" fmla="*/ 2147483647 h 19679"/>
                <a:gd name="T4" fmla="*/ 2147483647 w 19679"/>
                <a:gd name="T5" fmla="*/ 2147483647 h 19679"/>
                <a:gd name="T6" fmla="*/ 2147483647 w 19679"/>
                <a:gd name="T7" fmla="*/ 2147483647 h 19679"/>
                <a:gd name="T8" fmla="*/ 2147483647 w 19679"/>
                <a:gd name="T9" fmla="*/ 2147483647 h 19679"/>
                <a:gd name="T10" fmla="*/ 2147483647 w 19679"/>
                <a:gd name="T11" fmla="*/ 2147483647 h 196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679"/>
                <a:gd name="T19" fmla="*/ 0 h 19679"/>
                <a:gd name="T20" fmla="*/ 19679 w 19679"/>
                <a:gd name="T21" fmla="*/ 19679 h 196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  <a:moveTo>
                    <a:pt x="16796" y="2882"/>
                  </a:moveTo>
                </a:path>
              </a:pathLst>
            </a:custGeom>
            <a:solidFill>
              <a:srgbClr val="FF0000"/>
            </a:solidFill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+mj-lt"/>
                <a:ea typeface="Segoe UI" pitchFamily="34" charset="0"/>
                <a:cs typeface="Segoe UI" pitchFamily="34" charset="0"/>
              </a:endParaRPr>
            </a:p>
          </p:txBody>
        </p:sp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60225" y="3147256"/>
              <a:ext cx="962190" cy="54999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119999">
              <a:off x="1941083" y="2561389"/>
              <a:ext cx="550979" cy="31466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21300000">
              <a:off x="1368913" y="1943816"/>
              <a:ext cx="961035" cy="54999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25080" y="2645318"/>
              <a:ext cx="643385" cy="3675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</p:grpSp>
      <p:sp>
        <p:nvSpPr>
          <p:cNvPr id="66" name="Rectangle 65"/>
          <p:cNvSpPr/>
          <p:nvPr/>
        </p:nvSpPr>
        <p:spPr>
          <a:xfrm>
            <a:off x="7132077" y="1322217"/>
            <a:ext cx="18454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42938">
              <a:tabLst>
                <a:tab pos="749300" algn="l"/>
              </a:tabLst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Segoe UI" pitchFamily="34" charset="0"/>
                <a:cs typeface="Segoe UI" pitchFamily="34" charset="0"/>
              </a:rPr>
              <a:t>Mobile phone industry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+mj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7" name="Rectangle 11"/>
          <p:cNvSpPr>
            <a:spLocks noChangeArrowheads="1"/>
          </p:cNvSpPr>
          <p:nvPr/>
        </p:nvSpPr>
        <p:spPr bwMode="auto">
          <a:xfrm>
            <a:off x="5970562" y="1701679"/>
            <a:ext cx="1396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ctr" defTabSz="642938">
              <a:tabLst>
                <a:tab pos="749300" algn="l"/>
              </a:tabLst>
            </a:pPr>
            <a:r>
              <a:rPr lang="en-US" sz="2400" b="1" dirty="0" smtClean="0">
                <a:solidFill>
                  <a:srgbClr val="184D82"/>
                </a:solidFill>
                <a:latin typeface="+mj-lt"/>
                <a:ea typeface="Segoe UI" pitchFamily="34" charset="0"/>
                <a:cs typeface="Segoe UI" pitchFamily="34" charset="0"/>
              </a:rPr>
              <a:t>iPhone</a:t>
            </a:r>
            <a:endParaRPr lang="en-US" sz="2400" b="1" dirty="0">
              <a:solidFill>
                <a:srgbClr val="184D82"/>
              </a:solidFill>
              <a:latin typeface="+mj-lt"/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6956516" y="2001054"/>
            <a:ext cx="1995997" cy="2035667"/>
            <a:chOff x="990601" y="1833025"/>
            <a:chExt cx="1995997" cy="2035667"/>
          </a:xfrm>
        </p:grpSpPr>
        <p:sp>
          <p:nvSpPr>
            <p:cNvPr id="69" name="AutoShape 3"/>
            <p:cNvSpPr>
              <a:spLocks noChangeArrowheads="1"/>
            </p:cNvSpPr>
            <p:nvPr/>
          </p:nvSpPr>
          <p:spPr bwMode="auto">
            <a:xfrm>
              <a:off x="990601" y="1833025"/>
              <a:ext cx="1995997" cy="2035667"/>
            </a:xfrm>
            <a:custGeom>
              <a:avLst/>
              <a:gdLst>
                <a:gd name="T0" fmla="*/ 2147483647 w 19679"/>
                <a:gd name="T1" fmla="*/ 2147483647 h 19679"/>
                <a:gd name="T2" fmla="*/ 2147483647 w 19679"/>
                <a:gd name="T3" fmla="*/ 2147483647 h 19679"/>
                <a:gd name="T4" fmla="*/ 2147483647 w 19679"/>
                <a:gd name="T5" fmla="*/ 2147483647 h 19679"/>
                <a:gd name="T6" fmla="*/ 2147483647 w 19679"/>
                <a:gd name="T7" fmla="*/ 2147483647 h 19679"/>
                <a:gd name="T8" fmla="*/ 2147483647 w 19679"/>
                <a:gd name="T9" fmla="*/ 2147483647 h 19679"/>
                <a:gd name="T10" fmla="*/ 2147483647 w 19679"/>
                <a:gd name="T11" fmla="*/ 2147483647 h 196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679"/>
                <a:gd name="T19" fmla="*/ 0 h 19679"/>
                <a:gd name="T20" fmla="*/ 19679 w 19679"/>
                <a:gd name="T21" fmla="*/ 19679 h 196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  <a:moveTo>
                    <a:pt x="16796" y="2882"/>
                  </a:moveTo>
                </a:path>
              </a:pathLst>
            </a:custGeom>
            <a:solidFill>
              <a:srgbClr val="FF0000"/>
            </a:solidFill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+mj-lt"/>
                <a:ea typeface="Segoe UI" pitchFamily="34" charset="0"/>
                <a:cs typeface="Segoe UI" pitchFamily="34" charset="0"/>
              </a:endParaRPr>
            </a:p>
          </p:txBody>
        </p:sp>
        <p:pic>
          <p:nvPicPr>
            <p:cNvPr id="7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60225" y="3147256"/>
              <a:ext cx="962190" cy="54999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71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119999">
              <a:off x="1941083" y="2561389"/>
              <a:ext cx="550979" cy="31466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72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21300000">
              <a:off x="1368913" y="1943816"/>
              <a:ext cx="961035" cy="54999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73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1000000">
              <a:off x="1857534" y="2867121"/>
              <a:ext cx="803944" cy="46009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74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25080" y="2645318"/>
              <a:ext cx="643385" cy="3675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</p:grpSp>
      <p:sp>
        <p:nvSpPr>
          <p:cNvPr id="85" name="Rectangle 84"/>
          <p:cNvSpPr/>
          <p:nvPr/>
        </p:nvSpPr>
        <p:spPr>
          <a:xfrm>
            <a:off x="914400" y="4572000"/>
            <a:ext cx="23565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42938">
              <a:tabLst>
                <a:tab pos="749300" algn="l"/>
              </a:tabLst>
            </a:pPr>
            <a:r>
              <a:rPr lang="en-US" b="1" dirty="0" smtClean="0">
                <a:solidFill>
                  <a:srgbClr val="7F7F7F"/>
                </a:solidFill>
                <a:latin typeface="+mj-lt"/>
                <a:ea typeface="Segoe UI" pitchFamily="34" charset="0"/>
                <a:cs typeface="Segoe UI" pitchFamily="34" charset="0"/>
              </a:rPr>
              <a:t>Personal Computer industry</a:t>
            </a:r>
            <a:endParaRPr lang="en-US" b="1" dirty="0">
              <a:solidFill>
                <a:srgbClr val="7F7F7F"/>
              </a:solidFill>
              <a:latin typeface="+mj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86" name="Rectangle 11"/>
          <p:cNvSpPr>
            <a:spLocks noChangeArrowheads="1"/>
          </p:cNvSpPr>
          <p:nvPr/>
        </p:nvSpPr>
        <p:spPr bwMode="auto">
          <a:xfrm>
            <a:off x="4700270" y="4754311"/>
            <a:ext cx="1396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ctr" defTabSz="642938">
              <a:tabLst>
                <a:tab pos="749300" algn="l"/>
              </a:tabLst>
            </a:pPr>
            <a:r>
              <a:rPr lang="en-US" sz="2400" b="1" dirty="0" err="1" smtClean="0">
                <a:solidFill>
                  <a:srgbClr val="184D82"/>
                </a:solidFill>
                <a:latin typeface="+mj-lt"/>
                <a:ea typeface="Segoe UI" pitchFamily="34" charset="0"/>
                <a:cs typeface="Segoe UI" pitchFamily="34" charset="0"/>
              </a:rPr>
              <a:t>iPad</a:t>
            </a:r>
            <a:endParaRPr lang="en-US" sz="2400" b="1" dirty="0">
              <a:solidFill>
                <a:srgbClr val="184D82"/>
              </a:solidFill>
              <a:latin typeface="+mj-lt"/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2546493" y="4783723"/>
            <a:ext cx="1995997" cy="2035667"/>
            <a:chOff x="990601" y="1833025"/>
            <a:chExt cx="1995997" cy="2035667"/>
          </a:xfrm>
        </p:grpSpPr>
        <p:sp>
          <p:nvSpPr>
            <p:cNvPr id="88" name="AutoShape 3"/>
            <p:cNvSpPr>
              <a:spLocks noChangeArrowheads="1"/>
            </p:cNvSpPr>
            <p:nvPr/>
          </p:nvSpPr>
          <p:spPr bwMode="auto">
            <a:xfrm>
              <a:off x="990601" y="1833025"/>
              <a:ext cx="1995997" cy="2035667"/>
            </a:xfrm>
            <a:custGeom>
              <a:avLst/>
              <a:gdLst>
                <a:gd name="T0" fmla="*/ 2147483647 w 19679"/>
                <a:gd name="T1" fmla="*/ 2147483647 h 19679"/>
                <a:gd name="T2" fmla="*/ 2147483647 w 19679"/>
                <a:gd name="T3" fmla="*/ 2147483647 h 19679"/>
                <a:gd name="T4" fmla="*/ 2147483647 w 19679"/>
                <a:gd name="T5" fmla="*/ 2147483647 h 19679"/>
                <a:gd name="T6" fmla="*/ 2147483647 w 19679"/>
                <a:gd name="T7" fmla="*/ 2147483647 h 19679"/>
                <a:gd name="T8" fmla="*/ 2147483647 w 19679"/>
                <a:gd name="T9" fmla="*/ 2147483647 h 19679"/>
                <a:gd name="T10" fmla="*/ 2147483647 w 19679"/>
                <a:gd name="T11" fmla="*/ 2147483647 h 196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679"/>
                <a:gd name="T19" fmla="*/ 0 h 19679"/>
                <a:gd name="T20" fmla="*/ 19679 w 19679"/>
                <a:gd name="T21" fmla="*/ 19679 h 196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  <a:moveTo>
                    <a:pt x="16796" y="2882"/>
                  </a:moveTo>
                </a:path>
              </a:pathLst>
            </a:custGeom>
            <a:solidFill>
              <a:srgbClr val="FF0000"/>
            </a:solidFill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+mj-lt"/>
                <a:ea typeface="Segoe UI" pitchFamily="34" charset="0"/>
                <a:cs typeface="Segoe UI" pitchFamily="34" charset="0"/>
              </a:endParaRPr>
            </a:p>
          </p:txBody>
        </p:sp>
        <p:pic>
          <p:nvPicPr>
            <p:cNvPr id="89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60225" y="3147256"/>
              <a:ext cx="962190" cy="54999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90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119999">
              <a:off x="1941083" y="2561389"/>
              <a:ext cx="550979" cy="31466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9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21300000">
              <a:off x="1368913" y="1943816"/>
              <a:ext cx="961035" cy="54999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92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1000000">
              <a:off x="1857534" y="2867121"/>
              <a:ext cx="803944" cy="46009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93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25080" y="2645318"/>
              <a:ext cx="643385" cy="3675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</p:grpSp>
      <p:sp>
        <p:nvSpPr>
          <p:cNvPr id="23" name="Striped Right Arrow 22"/>
          <p:cNvSpPr/>
          <p:nvPr/>
        </p:nvSpPr>
        <p:spPr>
          <a:xfrm>
            <a:off x="2698893" y="2573923"/>
            <a:ext cx="484980" cy="695832"/>
          </a:xfrm>
          <a:prstGeom prst="striped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06" name="Striped Right Arrow 105"/>
          <p:cNvSpPr/>
          <p:nvPr/>
        </p:nvSpPr>
        <p:spPr>
          <a:xfrm rot="16200000">
            <a:off x="4141161" y="4049322"/>
            <a:ext cx="484980" cy="695832"/>
          </a:xfrm>
          <a:prstGeom prst="striped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07" name="Striped Right Arrow 106"/>
          <p:cNvSpPr/>
          <p:nvPr/>
        </p:nvSpPr>
        <p:spPr>
          <a:xfrm rot="10800000">
            <a:off x="5719113" y="2541963"/>
            <a:ext cx="484980" cy="695832"/>
          </a:xfrm>
          <a:prstGeom prst="stripedRightArrow">
            <a:avLst/>
          </a:prstGeom>
          <a:solidFill>
            <a:srgbClr val="A6A6A6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08" name="Rectangle 1"/>
          <p:cNvSpPr txBox="1">
            <a:spLocks noChangeArrowheads="1"/>
          </p:cNvSpPr>
          <p:nvPr/>
        </p:nvSpPr>
        <p:spPr bwMode="auto">
          <a:xfrm>
            <a:off x="278740" y="304800"/>
            <a:ext cx="8865259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34290" tIns="34290" rIns="34290" bIns="34290" anchor="ctr"/>
          <a:lstStyle/>
          <a:p>
            <a:pPr>
              <a:defRPr/>
            </a:pPr>
            <a:r>
              <a:rPr lang="en-US" altLang="ko-KR" sz="40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The Reinforcing </a:t>
            </a:r>
            <a:r>
              <a:rPr lang="en-US" altLang="ko-KR" sz="4000" kern="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B</a:t>
            </a:r>
            <a:r>
              <a:rPr lang="en-US" altLang="ko-KR" sz="40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lue </a:t>
            </a:r>
            <a:r>
              <a:rPr lang="en-US" altLang="ko-KR" sz="4000" kern="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O</a:t>
            </a:r>
            <a:r>
              <a:rPr lang="en-US" altLang="ko-KR" sz="40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ceans of Apple</a:t>
            </a:r>
            <a:endParaRPr lang="en-US" altLang="ko-KR" sz="4000" kern="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  <a:sym typeface="Corbel Bold" charset="0"/>
            </a:endParaRPr>
          </a:p>
        </p:txBody>
      </p:sp>
      <p:sp>
        <p:nvSpPr>
          <p:cNvPr id="109" name="Rectangle 108"/>
          <p:cNvSpPr>
            <a:spLocks/>
          </p:cNvSpPr>
          <p:nvPr/>
        </p:nvSpPr>
        <p:spPr bwMode="auto">
          <a:xfrm>
            <a:off x="6248400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+mj-lt"/>
              <a:sym typeface="Helvetica" charset="0"/>
            </a:endParaRPr>
          </a:p>
        </p:txBody>
      </p:sp>
      <p:sp>
        <p:nvSpPr>
          <p:cNvPr id="121" name="Oval 2"/>
          <p:cNvSpPr>
            <a:spLocks noChangeArrowheads="1"/>
          </p:cNvSpPr>
          <p:nvPr/>
        </p:nvSpPr>
        <p:spPr bwMode="auto">
          <a:xfrm>
            <a:off x="3322436" y="1921314"/>
            <a:ext cx="1174750" cy="1214438"/>
          </a:xfrm>
          <a:prstGeom prst="ellipse">
            <a:avLst/>
          </a:prstGeom>
          <a:solidFill>
            <a:srgbClr val="6FBDFF"/>
          </a:solidFill>
          <a:ln>
            <a:noFill/>
          </a:ln>
          <a:effectLst/>
        </p:spPr>
        <p:txBody>
          <a:bodyPr wrap="none" lIns="98082" tIns="49041" rIns="98082" bIns="49041" anchor="ctr"/>
          <a:lstStyle/>
          <a:p>
            <a:pPr algn="ctr" defTabSz="981075"/>
            <a:r>
              <a:rPr lang="en-US" noProof="1">
                <a:latin typeface="+mj-lt"/>
              </a:rPr>
              <a:t>iTunes </a:t>
            </a:r>
          </a:p>
          <a:p>
            <a:pPr algn="ctr" defTabSz="981075"/>
            <a:r>
              <a:rPr lang="en-US" noProof="1">
                <a:latin typeface="+mj-lt"/>
              </a:rPr>
              <a:t>Music</a:t>
            </a:r>
            <a:endParaRPr noProof="1">
              <a:latin typeface="+mj-lt"/>
            </a:endParaRPr>
          </a:p>
        </p:txBody>
      </p:sp>
      <p:sp>
        <p:nvSpPr>
          <p:cNvPr id="122" name="Oval 4"/>
          <p:cNvSpPr>
            <a:spLocks noChangeArrowheads="1"/>
          </p:cNvSpPr>
          <p:nvPr/>
        </p:nvSpPr>
        <p:spPr bwMode="auto">
          <a:xfrm>
            <a:off x="4527693" y="2192923"/>
            <a:ext cx="1175469" cy="1215972"/>
          </a:xfrm>
          <a:prstGeom prst="ellipse">
            <a:avLst/>
          </a:prstGeom>
          <a:solidFill>
            <a:srgbClr val="6FBDFF"/>
          </a:solidFill>
          <a:ln>
            <a:noFill/>
          </a:ln>
          <a:effectLst/>
        </p:spPr>
        <p:txBody>
          <a:bodyPr wrap="none" lIns="98082" tIns="49041" rIns="98082" bIns="49041" anchor="ctr"/>
          <a:lstStyle/>
          <a:p>
            <a:pPr algn="ctr" defTabSz="981075"/>
            <a:r>
              <a:rPr lang="en-US" noProof="1" smtClean="0">
                <a:latin typeface="+mj-lt"/>
              </a:rPr>
              <a:t>App </a:t>
            </a:r>
          </a:p>
          <a:p>
            <a:pPr algn="ctr" defTabSz="981075"/>
            <a:r>
              <a:rPr lang="en-US" noProof="1" smtClean="0">
                <a:latin typeface="+mj-lt"/>
              </a:rPr>
              <a:t>Store</a:t>
            </a:r>
            <a:endParaRPr noProof="1">
              <a:latin typeface="+mj-lt"/>
            </a:endParaRPr>
          </a:p>
        </p:txBody>
      </p:sp>
      <p:sp>
        <p:nvSpPr>
          <p:cNvPr id="123" name="Oval 5"/>
          <p:cNvSpPr>
            <a:spLocks noChangeArrowheads="1"/>
          </p:cNvSpPr>
          <p:nvPr/>
        </p:nvSpPr>
        <p:spPr bwMode="auto">
          <a:xfrm>
            <a:off x="4191000" y="3352800"/>
            <a:ext cx="503999" cy="503999"/>
          </a:xfrm>
          <a:prstGeom prst="ellipse">
            <a:avLst/>
          </a:prstGeom>
          <a:solidFill>
            <a:srgbClr val="6FBDFF"/>
          </a:solidFill>
          <a:ln>
            <a:noFill/>
          </a:ln>
          <a:effectLst/>
        </p:spPr>
        <p:txBody>
          <a:bodyPr wrap="none" lIns="98082" tIns="49041" rIns="98082" bIns="49041" anchor="ctr"/>
          <a:lstStyle/>
          <a:p>
            <a:pPr algn="ctr" defTabSz="981075"/>
            <a:r>
              <a:rPr lang="en-US" noProof="1">
                <a:latin typeface="+mj-lt"/>
              </a:rPr>
              <a:t>iBook </a:t>
            </a:r>
          </a:p>
          <a:p>
            <a:pPr algn="ctr" defTabSz="981075"/>
            <a:r>
              <a:rPr lang="en-US" noProof="1">
                <a:latin typeface="+mj-lt"/>
              </a:rPr>
              <a:t>Store</a:t>
            </a:r>
            <a:endParaRPr noProof="1">
              <a:latin typeface="+mj-lt"/>
            </a:endParaRPr>
          </a:p>
        </p:txBody>
      </p:sp>
      <p:sp>
        <p:nvSpPr>
          <p:cNvPr id="4" name="Chevron 3"/>
          <p:cNvSpPr/>
          <p:nvPr/>
        </p:nvSpPr>
        <p:spPr>
          <a:xfrm rot="21237429">
            <a:off x="4144799" y="1366164"/>
            <a:ext cx="359999" cy="143999"/>
          </a:xfrm>
          <a:prstGeom prst="chevron">
            <a:avLst/>
          </a:prstGeom>
          <a:solidFill>
            <a:srgbClr val="127FE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5" name="Chevron 124"/>
          <p:cNvSpPr/>
          <p:nvPr/>
        </p:nvSpPr>
        <p:spPr>
          <a:xfrm rot="3274629">
            <a:off x="5485135" y="1982872"/>
            <a:ext cx="359999" cy="143999"/>
          </a:xfrm>
          <a:prstGeom prst="chevron">
            <a:avLst/>
          </a:prstGeom>
          <a:solidFill>
            <a:srgbClr val="127FE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6" name="Chevron 125"/>
          <p:cNvSpPr/>
          <p:nvPr/>
        </p:nvSpPr>
        <p:spPr>
          <a:xfrm rot="8184353">
            <a:off x="5398452" y="3866631"/>
            <a:ext cx="359999" cy="143999"/>
          </a:xfrm>
          <a:prstGeom prst="chevron">
            <a:avLst/>
          </a:prstGeom>
          <a:solidFill>
            <a:srgbClr val="127FE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7" name="Chevron 126"/>
          <p:cNvSpPr/>
          <p:nvPr/>
        </p:nvSpPr>
        <p:spPr>
          <a:xfrm rot="13523516">
            <a:off x="3142967" y="3939116"/>
            <a:ext cx="359999" cy="143999"/>
          </a:xfrm>
          <a:prstGeom prst="chevron">
            <a:avLst/>
          </a:prstGeom>
          <a:solidFill>
            <a:srgbClr val="127FE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8" name="Chevron 127"/>
          <p:cNvSpPr/>
          <p:nvPr/>
        </p:nvSpPr>
        <p:spPr>
          <a:xfrm rot="17715750">
            <a:off x="2834294" y="2233136"/>
            <a:ext cx="359999" cy="143999"/>
          </a:xfrm>
          <a:prstGeom prst="chevron">
            <a:avLst/>
          </a:prstGeom>
          <a:solidFill>
            <a:srgbClr val="127FE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Oval 1"/>
          <p:cNvSpPr/>
          <p:nvPr/>
        </p:nvSpPr>
        <p:spPr>
          <a:xfrm>
            <a:off x="2851293" y="1430923"/>
            <a:ext cx="3124200" cy="3022140"/>
          </a:xfrm>
          <a:prstGeom prst="ellipse">
            <a:avLst/>
          </a:prstGeom>
          <a:noFill/>
          <a:ln w="6350" cmpd="sng">
            <a:solidFill>
              <a:srgbClr val="127FE3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127393" y="1126123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42938">
              <a:tabLst>
                <a:tab pos="749300" algn="l"/>
              </a:tabLst>
            </a:pPr>
            <a:r>
              <a:rPr lang="en-US" b="1" dirty="0" smtClean="0">
                <a:solidFill>
                  <a:srgbClr val="184D82"/>
                </a:solidFill>
                <a:latin typeface="+mj-lt"/>
                <a:ea typeface="Segoe UI" pitchFamily="34" charset="0"/>
                <a:cs typeface="Segoe UI" pitchFamily="34" charset="0"/>
              </a:rPr>
              <a:t>Music industry</a:t>
            </a:r>
            <a:endParaRPr lang="en-US" b="1" dirty="0">
              <a:solidFill>
                <a:srgbClr val="184D82"/>
              </a:solidFill>
              <a:latin typeface="+mj-lt"/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914400" y="1828800"/>
            <a:ext cx="1752600" cy="1752600"/>
            <a:chOff x="1219200" y="3505200"/>
            <a:chExt cx="1752600" cy="1752600"/>
          </a:xfrm>
        </p:grpSpPr>
        <p:sp>
          <p:nvSpPr>
            <p:cNvPr id="138" name="Oval 137"/>
            <p:cNvSpPr/>
            <p:nvPr/>
          </p:nvSpPr>
          <p:spPr>
            <a:xfrm>
              <a:off x="1219200" y="3505200"/>
              <a:ext cx="1752600" cy="1752600"/>
            </a:xfrm>
            <a:prstGeom prst="ellipse">
              <a:avLst/>
            </a:prstGeom>
            <a:gradFill flip="none" rotWithShape="1">
              <a:gsLst>
                <a:gs pos="40000">
                  <a:srgbClr val="1842E3"/>
                </a:gs>
                <a:gs pos="100000">
                  <a:srgbClr val="62BEFF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9" name="Line 15"/>
            <p:cNvSpPr>
              <a:spLocks noChangeShapeType="1"/>
            </p:cNvSpPr>
            <p:nvPr/>
          </p:nvSpPr>
          <p:spPr bwMode="auto">
            <a:xfrm rot="10800000" flipH="1">
              <a:off x="1264885" y="4078256"/>
              <a:ext cx="1665573" cy="9581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+mj-lt"/>
                <a:ea typeface="Segoe UI" pitchFamily="34" charset="0"/>
                <a:cs typeface="Segoe UI" pitchFamily="34" charset="0"/>
              </a:endParaRPr>
            </a:p>
          </p:txBody>
        </p:sp>
        <p:pic>
          <p:nvPicPr>
            <p:cNvPr id="140" name="Picture 1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981200" y="4648200"/>
              <a:ext cx="742370" cy="4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1" name="Picture 1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371600" y="4419600"/>
              <a:ext cx="513948" cy="314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2" name="Picture 1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286000" y="4267200"/>
              <a:ext cx="399738" cy="245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" name="Sun 142"/>
            <p:cNvSpPr/>
            <p:nvPr/>
          </p:nvSpPr>
          <p:spPr>
            <a:xfrm>
              <a:off x="2209800" y="3581400"/>
              <a:ext cx="467999" cy="467999"/>
            </a:xfrm>
            <a:prstGeom prst="sun">
              <a:avLst/>
            </a:prstGeom>
            <a:solidFill>
              <a:srgbClr val="FFF20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6324600" y="2133600"/>
            <a:ext cx="1439998" cy="1439998"/>
            <a:chOff x="1219200" y="3505200"/>
            <a:chExt cx="1752600" cy="1752600"/>
          </a:xfrm>
        </p:grpSpPr>
        <p:sp>
          <p:nvSpPr>
            <p:cNvPr id="145" name="Oval 144"/>
            <p:cNvSpPr/>
            <p:nvPr/>
          </p:nvSpPr>
          <p:spPr>
            <a:xfrm>
              <a:off x="1219200" y="3505200"/>
              <a:ext cx="1752600" cy="1752600"/>
            </a:xfrm>
            <a:prstGeom prst="ellipse">
              <a:avLst/>
            </a:prstGeom>
            <a:gradFill flip="none" rotWithShape="1">
              <a:gsLst>
                <a:gs pos="40000">
                  <a:srgbClr val="1842E3"/>
                </a:gs>
                <a:gs pos="100000">
                  <a:srgbClr val="62BEFF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46" name="Line 15"/>
            <p:cNvSpPr>
              <a:spLocks noChangeShapeType="1"/>
            </p:cNvSpPr>
            <p:nvPr/>
          </p:nvSpPr>
          <p:spPr bwMode="auto">
            <a:xfrm rot="10800000" flipH="1">
              <a:off x="1264885" y="4078256"/>
              <a:ext cx="1665573" cy="9581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+mj-lt"/>
                <a:ea typeface="Segoe UI" pitchFamily="34" charset="0"/>
                <a:cs typeface="Segoe UI" pitchFamily="34" charset="0"/>
              </a:endParaRPr>
            </a:p>
          </p:txBody>
        </p:sp>
        <p:pic>
          <p:nvPicPr>
            <p:cNvPr id="147" name="Picture 1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981200" y="4648200"/>
              <a:ext cx="742370" cy="4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8" name="Picture 1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371600" y="4419600"/>
              <a:ext cx="513948" cy="314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9" name="Picture 1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286000" y="4267200"/>
              <a:ext cx="399738" cy="245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0" name="Sun 149"/>
            <p:cNvSpPr/>
            <p:nvPr/>
          </p:nvSpPr>
          <p:spPr>
            <a:xfrm>
              <a:off x="2209800" y="3581400"/>
              <a:ext cx="467999" cy="467999"/>
            </a:xfrm>
            <a:prstGeom prst="sun">
              <a:avLst/>
            </a:prstGeom>
            <a:solidFill>
              <a:srgbClr val="FFF20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3733800" y="4876800"/>
            <a:ext cx="1439998" cy="1439998"/>
            <a:chOff x="1219200" y="3505200"/>
            <a:chExt cx="1752600" cy="1752600"/>
          </a:xfrm>
        </p:grpSpPr>
        <p:sp>
          <p:nvSpPr>
            <p:cNvPr id="159" name="Oval 158"/>
            <p:cNvSpPr/>
            <p:nvPr/>
          </p:nvSpPr>
          <p:spPr>
            <a:xfrm>
              <a:off x="1219200" y="3505200"/>
              <a:ext cx="1752600" cy="1752600"/>
            </a:xfrm>
            <a:prstGeom prst="ellipse">
              <a:avLst/>
            </a:prstGeom>
            <a:gradFill flip="none" rotWithShape="1">
              <a:gsLst>
                <a:gs pos="40000">
                  <a:srgbClr val="1842E3"/>
                </a:gs>
                <a:gs pos="100000">
                  <a:srgbClr val="62BEFF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60" name="Line 15"/>
            <p:cNvSpPr>
              <a:spLocks noChangeShapeType="1"/>
            </p:cNvSpPr>
            <p:nvPr/>
          </p:nvSpPr>
          <p:spPr bwMode="auto">
            <a:xfrm rot="10800000" flipH="1">
              <a:off x="1264885" y="4078256"/>
              <a:ext cx="1665573" cy="9581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+mj-lt"/>
                <a:ea typeface="Segoe UI" pitchFamily="34" charset="0"/>
                <a:cs typeface="Segoe UI" pitchFamily="34" charset="0"/>
              </a:endParaRPr>
            </a:p>
          </p:txBody>
        </p:sp>
        <p:pic>
          <p:nvPicPr>
            <p:cNvPr id="161" name="Picture 1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981200" y="4648200"/>
              <a:ext cx="742370" cy="4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2" name="Picture 1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371600" y="4419600"/>
              <a:ext cx="513948" cy="314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" name="Picture 1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286000" y="4267200"/>
              <a:ext cx="399738" cy="245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" name="Sun 163"/>
            <p:cNvSpPr/>
            <p:nvPr/>
          </p:nvSpPr>
          <p:spPr>
            <a:xfrm>
              <a:off x="2209800" y="3581400"/>
              <a:ext cx="467999" cy="467999"/>
            </a:xfrm>
            <a:prstGeom prst="sun">
              <a:avLst/>
            </a:prstGeom>
            <a:solidFill>
              <a:srgbClr val="FFF20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sp>
        <p:nvSpPr>
          <p:cNvPr id="165" name="Oval 5"/>
          <p:cNvSpPr>
            <a:spLocks noChangeArrowheads="1"/>
          </p:cNvSpPr>
          <p:nvPr/>
        </p:nvSpPr>
        <p:spPr bwMode="auto">
          <a:xfrm>
            <a:off x="4191000" y="1600200"/>
            <a:ext cx="719999" cy="719999"/>
          </a:xfrm>
          <a:prstGeom prst="ellipse">
            <a:avLst/>
          </a:prstGeom>
          <a:solidFill>
            <a:srgbClr val="6FBDFF"/>
          </a:solidFill>
          <a:ln>
            <a:solidFill>
              <a:schemeClr val="bg1"/>
            </a:solidFill>
          </a:ln>
          <a:effectLst/>
        </p:spPr>
        <p:txBody>
          <a:bodyPr wrap="none" lIns="98082" tIns="49041" rIns="98082" bIns="49041" anchor="ctr">
            <a:normAutofit fontScale="92500" lnSpcReduction="20000"/>
          </a:bodyPr>
          <a:lstStyle/>
          <a:p>
            <a:pPr algn="ctr" defTabSz="981075"/>
            <a:r>
              <a:rPr lang="en-US" sz="1600" noProof="1" smtClean="0">
                <a:latin typeface="+mj-lt"/>
              </a:rPr>
              <a:t>TV</a:t>
            </a:r>
          </a:p>
          <a:p>
            <a:pPr algn="ctr" defTabSz="981075"/>
            <a:r>
              <a:rPr lang="en-US" sz="1600" noProof="1" smtClean="0">
                <a:latin typeface="+mj-lt"/>
              </a:rPr>
              <a:t>movie</a:t>
            </a:r>
            <a:endParaRPr sz="1600" noProof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917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66" grpId="0"/>
      <p:bldP spid="67" grpId="0"/>
      <p:bldP spid="85" grpId="0"/>
      <p:bldP spid="86" grpId="0"/>
      <p:bldP spid="23" grpId="0" animBg="1"/>
      <p:bldP spid="106" grpId="0" animBg="1"/>
      <p:bldP spid="107" grpId="0" animBg="1"/>
      <p:bldP spid="121" grpId="0" animBg="1"/>
      <p:bldP spid="122" grpId="0" animBg="1"/>
      <p:bldP spid="123" grpId="0" animBg="1"/>
      <p:bldP spid="4" grpId="0" animBg="1"/>
      <p:bldP spid="125" grpId="0" animBg="1"/>
      <p:bldP spid="126" grpId="0" animBg="1"/>
      <p:bldP spid="127" grpId="0" animBg="1"/>
      <p:bldP spid="128" grpId="0" animBg="1"/>
      <p:bldP spid="2" grpId="0" animBg="1"/>
      <p:bldP spid="104" grpId="0"/>
      <p:bldP spid="165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/>
          </p:cNvSpPr>
          <p:nvPr/>
        </p:nvSpPr>
        <p:spPr bwMode="auto">
          <a:xfrm>
            <a:off x="179388" y="1843088"/>
            <a:ext cx="1268412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7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2400" b="1" kern="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Arial" charset="0"/>
              </a:rPr>
              <a:t>P</a:t>
            </a:r>
            <a:r>
              <a:rPr lang="en-US" sz="2400" b="1" kern="0" dirty="0" err="1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Arial" charset="0"/>
              </a:rPr>
              <a:t>ioneer</a:t>
            </a:r>
            <a:endParaRPr lang="fr-FR" sz="2400" b="1" kern="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  <a:sym typeface="Arial" charset="0"/>
            </a:endParaRPr>
          </a:p>
        </p:txBody>
      </p:sp>
      <p:sp>
        <p:nvSpPr>
          <p:cNvPr id="3" name="Text Box 4"/>
          <p:cNvSpPr txBox="1">
            <a:spLocks/>
          </p:cNvSpPr>
          <p:nvPr/>
        </p:nvSpPr>
        <p:spPr bwMode="auto">
          <a:xfrm>
            <a:off x="120650" y="3189288"/>
            <a:ext cx="1403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7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2400" b="1" kern="0" dirty="0" err="1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Arial" charset="0"/>
              </a:rPr>
              <a:t>Migrator</a:t>
            </a:r>
            <a:endParaRPr lang="fr-FR" sz="2400" b="1" kern="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  <a:sym typeface="Arial" charset="0"/>
            </a:endParaRPr>
          </a:p>
        </p:txBody>
      </p:sp>
      <p:sp>
        <p:nvSpPr>
          <p:cNvPr id="4" name="Text Box 5"/>
          <p:cNvSpPr txBox="1">
            <a:spLocks/>
          </p:cNvSpPr>
          <p:nvPr/>
        </p:nvSpPr>
        <p:spPr bwMode="auto">
          <a:xfrm>
            <a:off x="179388" y="4630738"/>
            <a:ext cx="1344612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7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2400" b="1" kern="0" dirty="0" err="1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Arial" charset="0"/>
              </a:rPr>
              <a:t>Settler</a:t>
            </a:r>
            <a:endParaRPr lang="fr-FR" sz="2400" b="1" kern="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  <a:sym typeface="Arial" charset="0"/>
            </a:endParaRPr>
          </a:p>
        </p:txBody>
      </p:sp>
      <p:sp>
        <p:nvSpPr>
          <p:cNvPr id="5" name="Text Box 6"/>
          <p:cNvSpPr txBox="1">
            <a:spLocks/>
          </p:cNvSpPr>
          <p:nvPr/>
        </p:nvSpPr>
        <p:spPr bwMode="auto">
          <a:xfrm>
            <a:off x="1981410" y="5673725"/>
            <a:ext cx="8066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69803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24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Arial" charset="0"/>
              </a:rPr>
              <a:t>1998</a:t>
            </a:r>
            <a:endParaRPr lang="fr-FR" sz="2400" kern="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  <a:sym typeface="Arial" charset="0"/>
            </a:endParaRPr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1523999" y="1295400"/>
            <a:ext cx="7235825" cy="4356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7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 dirty="0">
              <a:latin typeface="+mj-lt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3340100" y="1308100"/>
            <a:ext cx="0" cy="43561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+mj-lt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1524000" y="2794000"/>
            <a:ext cx="723598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+mj-lt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1524000" y="4241800"/>
            <a:ext cx="723598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+mj-lt"/>
            </a:endParaRPr>
          </a:p>
        </p:txBody>
      </p:sp>
      <p:sp>
        <p:nvSpPr>
          <p:cNvPr id="10" name="Text Box 11"/>
          <p:cNvSpPr txBox="1">
            <a:spLocks/>
          </p:cNvSpPr>
          <p:nvPr/>
        </p:nvSpPr>
        <p:spPr bwMode="auto">
          <a:xfrm>
            <a:off x="3793241" y="5673725"/>
            <a:ext cx="8066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69803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2400" kern="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Arial" charset="0"/>
              </a:rPr>
              <a:t>2002</a:t>
            </a: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6965313" y="1308100"/>
            <a:ext cx="0" cy="43561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+mj-lt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5105400" y="1308100"/>
            <a:ext cx="0" cy="43561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+mj-lt"/>
            </a:endParaRPr>
          </a:p>
        </p:txBody>
      </p:sp>
      <p:sp>
        <p:nvSpPr>
          <p:cNvPr id="13" name="Text Box 14"/>
          <p:cNvSpPr txBox="1">
            <a:spLocks/>
          </p:cNvSpPr>
          <p:nvPr/>
        </p:nvSpPr>
        <p:spPr bwMode="auto">
          <a:xfrm>
            <a:off x="5634741" y="5673725"/>
            <a:ext cx="8066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69803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24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Arial" charset="0"/>
              </a:rPr>
              <a:t>200</a:t>
            </a:r>
            <a:r>
              <a:rPr lang="en-US" altLang="ko-KR" sz="24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Arial" charset="0"/>
              </a:rPr>
              <a:t>8</a:t>
            </a:r>
            <a:endParaRPr lang="fr-FR" sz="2400" kern="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  <a:sym typeface="Arial" charset="0"/>
            </a:endParaRPr>
          </a:p>
        </p:txBody>
      </p:sp>
      <p:sp>
        <p:nvSpPr>
          <p:cNvPr id="14" name="Text Box 15"/>
          <p:cNvSpPr txBox="1">
            <a:spLocks/>
          </p:cNvSpPr>
          <p:nvPr/>
        </p:nvSpPr>
        <p:spPr bwMode="auto">
          <a:xfrm>
            <a:off x="7534803" y="5651500"/>
            <a:ext cx="8066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69803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67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673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24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Arial" charset="0"/>
              </a:rPr>
              <a:t>2011</a:t>
            </a:r>
            <a:endParaRPr lang="fr-FR" sz="2400" kern="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  <a:sym typeface="Arial" charset="0"/>
            </a:endParaRPr>
          </a:p>
        </p:txBody>
      </p:sp>
      <p:sp>
        <p:nvSpPr>
          <p:cNvPr id="44" name="Oval 45"/>
          <p:cNvSpPr>
            <a:spLocks/>
          </p:cNvSpPr>
          <p:nvPr/>
        </p:nvSpPr>
        <p:spPr bwMode="auto">
          <a:xfrm>
            <a:off x="3670304" y="2171701"/>
            <a:ext cx="215896" cy="215996"/>
          </a:xfrm>
          <a:prstGeom prst="ellipse">
            <a:avLst/>
          </a:prstGeom>
          <a:solidFill>
            <a:srgbClr val="0081FF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txBody>
          <a:bodyPr wrap="none" lIns="98082" tIns="49041" rIns="98082" bIns="49041" anchor="ctr"/>
          <a:lstStyle/>
          <a:p>
            <a:pPr algn="ctr" defTabSz="981075"/>
            <a:r>
              <a:rPr lang="en-US" sz="12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iPod</a:t>
            </a:r>
          </a:p>
        </p:txBody>
      </p:sp>
      <p:sp>
        <p:nvSpPr>
          <p:cNvPr id="37" name="Oval 38"/>
          <p:cNvSpPr>
            <a:spLocks/>
          </p:cNvSpPr>
          <p:nvPr/>
        </p:nvSpPr>
        <p:spPr bwMode="auto">
          <a:xfrm>
            <a:off x="2590800" y="4991100"/>
            <a:ext cx="179900" cy="179999"/>
          </a:xfrm>
          <a:prstGeom prst="ellipse">
            <a:avLst/>
          </a:prstGeom>
          <a:solidFill>
            <a:srgbClr val="FF251F"/>
          </a:solidFill>
          <a:ln>
            <a:solidFill>
              <a:srgbClr val="FF6600"/>
            </a:solidFill>
          </a:ln>
          <a:effectLst/>
          <a:extLst/>
        </p:spPr>
        <p:txBody>
          <a:bodyPr wrap="none" anchor="ctr"/>
          <a:lstStyle/>
          <a:p>
            <a:endParaRPr lang="en-US" b="1">
              <a:latin typeface="+mj-lt"/>
            </a:endParaRPr>
          </a:p>
        </p:txBody>
      </p:sp>
      <p:sp>
        <p:nvSpPr>
          <p:cNvPr id="57" name="Oval 60"/>
          <p:cNvSpPr>
            <a:spLocks/>
          </p:cNvSpPr>
          <p:nvPr/>
        </p:nvSpPr>
        <p:spPr bwMode="auto">
          <a:xfrm>
            <a:off x="2057400" y="4762501"/>
            <a:ext cx="179900" cy="179999"/>
          </a:xfrm>
          <a:prstGeom prst="ellipse">
            <a:avLst/>
          </a:prstGeom>
          <a:solidFill>
            <a:srgbClr val="FF251F"/>
          </a:solidFill>
          <a:ln>
            <a:solidFill>
              <a:srgbClr val="FF6600"/>
            </a:solidFill>
          </a:ln>
          <a:effectLst/>
          <a:extLst/>
        </p:spPr>
        <p:txBody>
          <a:bodyPr wrap="none" anchor="ctr"/>
          <a:lstStyle/>
          <a:p>
            <a:endParaRPr lang="en-US" b="1">
              <a:latin typeface="+mj-lt"/>
            </a:endParaRPr>
          </a:p>
        </p:txBody>
      </p:sp>
      <p:sp>
        <p:nvSpPr>
          <p:cNvPr id="59" name="Oval 62"/>
          <p:cNvSpPr>
            <a:spLocks/>
          </p:cNvSpPr>
          <p:nvPr/>
        </p:nvSpPr>
        <p:spPr bwMode="auto">
          <a:xfrm>
            <a:off x="1752601" y="3390901"/>
            <a:ext cx="539999" cy="539999"/>
          </a:xfrm>
          <a:prstGeom prst="ellipse">
            <a:avLst/>
          </a:prstGeom>
          <a:gradFill flip="none" rotWithShape="1">
            <a:gsLst>
              <a:gs pos="0">
                <a:srgbClr val="FF251F"/>
              </a:gs>
              <a:gs pos="86000">
                <a:srgbClr val="3366FF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en-US" sz="14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Macintosh</a:t>
            </a:r>
            <a:endParaRPr lang="en-US" sz="1600" b="1" kern="0" dirty="0">
              <a:solidFill>
                <a:srgbClr val="000000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62" name="Oval 62"/>
          <p:cNvSpPr>
            <a:spLocks/>
          </p:cNvSpPr>
          <p:nvPr/>
        </p:nvSpPr>
        <p:spPr bwMode="auto">
          <a:xfrm>
            <a:off x="2743200" y="3390900"/>
            <a:ext cx="214312" cy="215997"/>
          </a:xfrm>
          <a:prstGeom prst="ellipse">
            <a:avLst/>
          </a:prstGeom>
          <a:gradFill flip="none" rotWithShape="1">
            <a:gsLst>
              <a:gs pos="0">
                <a:srgbClr val="FF251F"/>
              </a:gs>
              <a:gs pos="86000">
                <a:srgbClr val="3366FF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sz="1400" b="1" kern="0" dirty="0">
              <a:solidFill>
                <a:srgbClr val="000000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38" name="Oval 39"/>
          <p:cNvSpPr>
            <a:spLocks/>
          </p:cNvSpPr>
          <p:nvPr/>
        </p:nvSpPr>
        <p:spPr bwMode="auto">
          <a:xfrm>
            <a:off x="3886200" y="4851400"/>
            <a:ext cx="179900" cy="179999"/>
          </a:xfrm>
          <a:prstGeom prst="ellipse">
            <a:avLst/>
          </a:prstGeom>
          <a:solidFill>
            <a:srgbClr val="FF251F"/>
          </a:solidFill>
          <a:ln>
            <a:solidFill>
              <a:srgbClr val="FF6600"/>
            </a:solidFill>
          </a:ln>
          <a:effectLst/>
          <a:extLst/>
        </p:spPr>
        <p:txBody>
          <a:bodyPr wrap="none" anchor="ctr"/>
          <a:lstStyle/>
          <a:p>
            <a:endParaRPr lang="en-US" b="1">
              <a:latin typeface="+mj-lt"/>
            </a:endParaRPr>
          </a:p>
        </p:txBody>
      </p:sp>
      <p:sp>
        <p:nvSpPr>
          <p:cNvPr id="47" name="Oval 48"/>
          <p:cNvSpPr>
            <a:spLocks/>
          </p:cNvSpPr>
          <p:nvPr/>
        </p:nvSpPr>
        <p:spPr bwMode="auto">
          <a:xfrm>
            <a:off x="4419600" y="4622800"/>
            <a:ext cx="179900" cy="179999"/>
          </a:xfrm>
          <a:prstGeom prst="ellipse">
            <a:avLst/>
          </a:prstGeom>
          <a:solidFill>
            <a:srgbClr val="FF251F"/>
          </a:solidFill>
          <a:ln>
            <a:solidFill>
              <a:srgbClr val="FF6600"/>
            </a:solidFill>
          </a:ln>
          <a:effectLst/>
          <a:extLst/>
        </p:spPr>
        <p:txBody>
          <a:bodyPr wrap="none" anchor="ctr"/>
          <a:lstStyle/>
          <a:p>
            <a:endParaRPr lang="en-US" b="1">
              <a:latin typeface="+mj-lt"/>
            </a:endParaRPr>
          </a:p>
        </p:txBody>
      </p:sp>
      <p:sp>
        <p:nvSpPr>
          <p:cNvPr id="74" name="Oval 62"/>
          <p:cNvSpPr>
            <a:spLocks/>
          </p:cNvSpPr>
          <p:nvPr/>
        </p:nvSpPr>
        <p:spPr bwMode="auto">
          <a:xfrm>
            <a:off x="3505201" y="3098801"/>
            <a:ext cx="539999" cy="539999"/>
          </a:xfrm>
          <a:prstGeom prst="ellipse">
            <a:avLst/>
          </a:prstGeom>
          <a:gradFill flip="none" rotWithShape="1">
            <a:gsLst>
              <a:gs pos="0">
                <a:srgbClr val="FF251F"/>
              </a:gs>
              <a:gs pos="86000">
                <a:srgbClr val="3366FF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en-US" sz="14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Macintosh</a:t>
            </a:r>
          </a:p>
        </p:txBody>
      </p:sp>
      <p:sp>
        <p:nvSpPr>
          <p:cNvPr id="76" name="Oval 62"/>
          <p:cNvSpPr>
            <a:spLocks/>
          </p:cNvSpPr>
          <p:nvPr/>
        </p:nvSpPr>
        <p:spPr bwMode="auto">
          <a:xfrm>
            <a:off x="4419600" y="3251200"/>
            <a:ext cx="214312" cy="215997"/>
          </a:xfrm>
          <a:prstGeom prst="ellipse">
            <a:avLst/>
          </a:prstGeom>
          <a:gradFill flip="none" rotWithShape="1">
            <a:gsLst>
              <a:gs pos="0">
                <a:srgbClr val="FF251F"/>
              </a:gs>
              <a:gs pos="86000">
                <a:srgbClr val="3366FF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sz="1400" b="1" kern="0" dirty="0">
              <a:solidFill>
                <a:srgbClr val="000000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77" name="Oval 76"/>
          <p:cNvSpPr>
            <a:spLocks/>
          </p:cNvSpPr>
          <p:nvPr/>
        </p:nvSpPr>
        <p:spPr bwMode="auto">
          <a:xfrm>
            <a:off x="4583520" y="3568333"/>
            <a:ext cx="214312" cy="215997"/>
          </a:xfrm>
          <a:prstGeom prst="ellipse">
            <a:avLst/>
          </a:prstGeom>
          <a:gradFill flip="none" rotWithShape="1">
            <a:gsLst>
              <a:gs pos="0">
                <a:srgbClr val="FF251F"/>
              </a:gs>
              <a:gs pos="86000">
                <a:srgbClr val="3366FF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sz="1400" b="1" kern="0">
              <a:solidFill>
                <a:srgbClr val="000000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87" name="Rectangle 1"/>
          <p:cNvSpPr txBox="1">
            <a:spLocks noChangeArrowheads="1"/>
          </p:cNvSpPr>
          <p:nvPr/>
        </p:nvSpPr>
        <p:spPr bwMode="auto">
          <a:xfrm>
            <a:off x="120650" y="0"/>
            <a:ext cx="90233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34290" tIns="34290" rIns="34290" bIns="34290" anchor="ctr"/>
          <a:lstStyle/>
          <a:p>
            <a:pPr>
              <a:defRPr/>
            </a:pPr>
            <a:r>
              <a:rPr lang="en-US" altLang="ko-KR" sz="3600" kern="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Apple’s </a:t>
            </a:r>
            <a:r>
              <a:rPr lang="en-US" altLang="ko-KR" sz="36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Portfolio </a:t>
            </a:r>
            <a:r>
              <a:rPr lang="en-US" altLang="ko-KR" sz="3600" kern="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of </a:t>
            </a:r>
            <a:r>
              <a:rPr lang="en-US" altLang="ko-KR" sz="36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Businesses </a:t>
            </a:r>
            <a:r>
              <a:rPr lang="en-US" altLang="ko-KR" sz="3600" kern="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on the PMS Map</a:t>
            </a:r>
          </a:p>
        </p:txBody>
      </p:sp>
      <p:sp>
        <p:nvSpPr>
          <p:cNvPr id="65" name="Oval 45"/>
          <p:cNvSpPr>
            <a:spLocks/>
          </p:cNvSpPr>
          <p:nvPr/>
        </p:nvSpPr>
        <p:spPr bwMode="auto">
          <a:xfrm>
            <a:off x="7965336" y="1333500"/>
            <a:ext cx="791899" cy="791999"/>
          </a:xfrm>
          <a:prstGeom prst="ellipse">
            <a:avLst/>
          </a:prstGeom>
          <a:solidFill>
            <a:srgbClr val="0081FF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txBody>
          <a:bodyPr wrap="none" lIns="98082" tIns="49041" rIns="98082" bIns="49041" anchor="ctr"/>
          <a:lstStyle/>
          <a:p>
            <a:pPr algn="ctr" defTabSz="981075"/>
            <a:r>
              <a:rPr lang="en-US" sz="12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iPad</a:t>
            </a:r>
          </a:p>
        </p:txBody>
      </p:sp>
      <p:sp>
        <p:nvSpPr>
          <p:cNvPr id="64" name="Oval 45"/>
          <p:cNvSpPr>
            <a:spLocks/>
          </p:cNvSpPr>
          <p:nvPr/>
        </p:nvSpPr>
        <p:spPr bwMode="auto">
          <a:xfrm>
            <a:off x="7238999" y="1447799"/>
            <a:ext cx="1007895" cy="971996"/>
          </a:xfrm>
          <a:prstGeom prst="ellipse">
            <a:avLst/>
          </a:prstGeom>
          <a:solidFill>
            <a:srgbClr val="0081FF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txBody>
          <a:bodyPr wrap="none" lIns="98082" tIns="49041" rIns="98082" bIns="49041" anchor="ctr"/>
          <a:lstStyle/>
          <a:p>
            <a:pPr algn="ctr" defTabSz="981075"/>
            <a:r>
              <a:rPr lang="en-US" sz="14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iPhone</a:t>
            </a:r>
            <a:endParaRPr lang="en-US" sz="1200" b="1" kern="0" dirty="0">
              <a:solidFill>
                <a:srgbClr val="000000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66" name="Oval 45"/>
          <p:cNvSpPr>
            <a:spLocks/>
          </p:cNvSpPr>
          <p:nvPr/>
        </p:nvSpPr>
        <p:spPr bwMode="auto">
          <a:xfrm>
            <a:off x="6969050" y="1905000"/>
            <a:ext cx="611899" cy="611999"/>
          </a:xfrm>
          <a:prstGeom prst="ellipse">
            <a:avLst/>
          </a:prstGeom>
          <a:solidFill>
            <a:srgbClr val="0081FF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txBody>
          <a:bodyPr wrap="none" lIns="98082" tIns="49041" rIns="98082" bIns="49041" anchor="ctr"/>
          <a:lstStyle/>
          <a:p>
            <a:pPr algn="ctr" defTabSz="981075"/>
            <a:r>
              <a:rPr lang="en-US" sz="12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iTunes </a:t>
            </a:r>
          </a:p>
          <a:p>
            <a:pPr algn="ctr" defTabSz="981075"/>
            <a:r>
              <a:rPr lang="en-US" sz="12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Store</a:t>
            </a:r>
          </a:p>
        </p:txBody>
      </p:sp>
      <p:sp>
        <p:nvSpPr>
          <p:cNvPr id="72" name="Oval 62"/>
          <p:cNvSpPr>
            <a:spLocks/>
          </p:cNvSpPr>
          <p:nvPr/>
        </p:nvSpPr>
        <p:spPr bwMode="auto">
          <a:xfrm>
            <a:off x="7848599" y="2933699"/>
            <a:ext cx="827998" cy="827998"/>
          </a:xfrm>
          <a:prstGeom prst="ellipse">
            <a:avLst/>
          </a:prstGeom>
          <a:gradFill flip="none" rotWithShape="1">
            <a:gsLst>
              <a:gs pos="0">
                <a:srgbClr val="FF251F"/>
              </a:gs>
              <a:gs pos="86000">
                <a:srgbClr val="3366FF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en-US" sz="14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Macintosh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7543800" y="4305300"/>
            <a:ext cx="628658" cy="538163"/>
            <a:chOff x="7251629" y="4546765"/>
            <a:chExt cx="628658" cy="538163"/>
          </a:xfrm>
        </p:grpSpPr>
        <p:sp>
          <p:nvSpPr>
            <p:cNvPr id="80" name="Oval 31"/>
            <p:cNvSpPr>
              <a:spLocks/>
            </p:cNvSpPr>
            <p:nvPr/>
          </p:nvSpPr>
          <p:spPr bwMode="auto">
            <a:xfrm>
              <a:off x="7251629" y="4851565"/>
              <a:ext cx="215900" cy="233363"/>
            </a:xfrm>
            <a:prstGeom prst="ellipse">
              <a:avLst/>
            </a:prstGeom>
            <a:solidFill>
              <a:srgbClr val="FF251F"/>
            </a:solidFill>
            <a:ln>
              <a:solidFill>
                <a:srgbClr val="FF6600"/>
              </a:solidFill>
            </a:ln>
            <a:effectLst/>
            <a:extLst/>
          </p:spPr>
          <p:txBody>
            <a:bodyPr wrap="none" anchor="ctr"/>
            <a:lstStyle/>
            <a:p>
              <a:endParaRPr lang="en-US" b="1">
                <a:latin typeface="+mj-lt"/>
              </a:endParaRPr>
            </a:p>
          </p:txBody>
        </p:sp>
        <p:sp>
          <p:nvSpPr>
            <p:cNvPr id="82" name="Oval 31"/>
            <p:cNvSpPr>
              <a:spLocks/>
            </p:cNvSpPr>
            <p:nvPr/>
          </p:nvSpPr>
          <p:spPr bwMode="auto">
            <a:xfrm>
              <a:off x="7664387" y="4546765"/>
              <a:ext cx="215900" cy="233363"/>
            </a:xfrm>
            <a:prstGeom prst="ellipse">
              <a:avLst/>
            </a:prstGeom>
            <a:solidFill>
              <a:srgbClr val="FF251F"/>
            </a:solidFill>
            <a:ln>
              <a:solidFill>
                <a:srgbClr val="FF6600"/>
              </a:solidFill>
            </a:ln>
            <a:effectLst/>
            <a:extLst/>
          </p:spPr>
          <p:txBody>
            <a:bodyPr wrap="none" anchor="ctr"/>
            <a:lstStyle/>
            <a:p>
              <a:endParaRPr lang="en-US" b="1">
                <a:latin typeface="+mj-lt"/>
              </a:endParaRPr>
            </a:p>
          </p:txBody>
        </p:sp>
      </p:grpSp>
      <p:sp>
        <p:nvSpPr>
          <p:cNvPr id="88" name="Oval 62"/>
          <p:cNvSpPr>
            <a:spLocks/>
          </p:cNvSpPr>
          <p:nvPr/>
        </p:nvSpPr>
        <p:spPr bwMode="auto">
          <a:xfrm>
            <a:off x="7239000" y="3352800"/>
            <a:ext cx="539999" cy="540000"/>
          </a:xfrm>
          <a:prstGeom prst="ellipse">
            <a:avLst/>
          </a:prstGeom>
          <a:gradFill flip="none" rotWithShape="1">
            <a:gsLst>
              <a:gs pos="0">
                <a:srgbClr val="FF251F"/>
              </a:gs>
              <a:gs pos="86000">
                <a:srgbClr val="3366FF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en-US" sz="14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iPod</a:t>
            </a:r>
          </a:p>
        </p:txBody>
      </p:sp>
      <p:sp>
        <p:nvSpPr>
          <p:cNvPr id="67" name="Oval 45"/>
          <p:cNvSpPr>
            <a:spLocks/>
          </p:cNvSpPr>
          <p:nvPr/>
        </p:nvSpPr>
        <p:spPr bwMode="auto">
          <a:xfrm>
            <a:off x="5715000" y="1524000"/>
            <a:ext cx="431899" cy="431998"/>
          </a:xfrm>
          <a:prstGeom prst="ellipse">
            <a:avLst/>
          </a:prstGeom>
          <a:solidFill>
            <a:srgbClr val="0081FF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txBody>
          <a:bodyPr wrap="none" lIns="98082" tIns="49041" rIns="98082" bIns="49041" anchor="ctr"/>
          <a:lstStyle/>
          <a:p>
            <a:pPr algn="ctr" defTabSz="981075"/>
            <a:r>
              <a:rPr lang="en-US" sz="14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iPhone</a:t>
            </a:r>
            <a:endParaRPr lang="en-US" sz="1200" b="1" kern="0" dirty="0">
              <a:solidFill>
                <a:srgbClr val="000000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69" name="Oval 45"/>
          <p:cNvSpPr>
            <a:spLocks/>
          </p:cNvSpPr>
          <p:nvPr/>
        </p:nvSpPr>
        <p:spPr bwMode="auto">
          <a:xfrm>
            <a:off x="5181600" y="1905000"/>
            <a:ext cx="467899" cy="467999"/>
          </a:xfrm>
          <a:prstGeom prst="ellipse">
            <a:avLst/>
          </a:prstGeom>
          <a:solidFill>
            <a:srgbClr val="0081FF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txBody>
          <a:bodyPr wrap="none" lIns="98082" tIns="49041" rIns="98082" bIns="49041" anchor="ctr"/>
          <a:lstStyle/>
          <a:p>
            <a:pPr algn="ctr" defTabSz="981075"/>
            <a:r>
              <a:rPr lang="en-US" sz="12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iTunes </a:t>
            </a:r>
          </a:p>
          <a:p>
            <a:pPr algn="ctr" defTabSz="981075"/>
            <a:r>
              <a:rPr lang="en-US" sz="12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Store</a:t>
            </a:r>
          </a:p>
        </p:txBody>
      </p:sp>
      <p:sp>
        <p:nvSpPr>
          <p:cNvPr id="29" name="Oval 30"/>
          <p:cNvSpPr>
            <a:spLocks/>
          </p:cNvSpPr>
          <p:nvPr/>
        </p:nvSpPr>
        <p:spPr bwMode="auto">
          <a:xfrm>
            <a:off x="5638800" y="4686300"/>
            <a:ext cx="215900" cy="233363"/>
          </a:xfrm>
          <a:prstGeom prst="ellipse">
            <a:avLst/>
          </a:prstGeom>
          <a:solidFill>
            <a:srgbClr val="FF251F"/>
          </a:solidFill>
          <a:ln>
            <a:solidFill>
              <a:srgbClr val="FF6600"/>
            </a:solidFill>
          </a:ln>
          <a:effectLst/>
          <a:extLst/>
        </p:spPr>
        <p:txBody>
          <a:bodyPr wrap="none" anchor="ctr"/>
          <a:lstStyle/>
          <a:p>
            <a:endParaRPr lang="en-US" b="1">
              <a:latin typeface="+mj-lt"/>
            </a:endParaRPr>
          </a:p>
        </p:txBody>
      </p:sp>
      <p:sp>
        <p:nvSpPr>
          <p:cNvPr id="30" name="Oval 31"/>
          <p:cNvSpPr>
            <a:spLocks/>
          </p:cNvSpPr>
          <p:nvPr/>
        </p:nvSpPr>
        <p:spPr bwMode="auto">
          <a:xfrm>
            <a:off x="6019800" y="4838700"/>
            <a:ext cx="215900" cy="233363"/>
          </a:xfrm>
          <a:prstGeom prst="ellipse">
            <a:avLst/>
          </a:prstGeom>
          <a:solidFill>
            <a:srgbClr val="FF251F"/>
          </a:solidFill>
          <a:ln>
            <a:solidFill>
              <a:srgbClr val="FF6600"/>
            </a:solidFill>
          </a:ln>
          <a:effectLst/>
          <a:extLst/>
        </p:spPr>
        <p:txBody>
          <a:bodyPr wrap="none" anchor="ctr"/>
          <a:lstStyle/>
          <a:p>
            <a:endParaRPr lang="en-US" b="1">
              <a:latin typeface="+mj-lt"/>
            </a:endParaRPr>
          </a:p>
        </p:txBody>
      </p:sp>
      <p:sp>
        <p:nvSpPr>
          <p:cNvPr id="83" name="Oval 62"/>
          <p:cNvSpPr>
            <a:spLocks/>
          </p:cNvSpPr>
          <p:nvPr/>
        </p:nvSpPr>
        <p:spPr bwMode="auto">
          <a:xfrm>
            <a:off x="5257800" y="3930900"/>
            <a:ext cx="250313" cy="251998"/>
          </a:xfrm>
          <a:prstGeom prst="ellipse">
            <a:avLst/>
          </a:prstGeom>
          <a:gradFill flip="none" rotWithShape="1">
            <a:gsLst>
              <a:gs pos="0">
                <a:srgbClr val="FF251F"/>
              </a:gs>
              <a:gs pos="86000">
                <a:srgbClr val="3366FF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sz="1400" b="1" kern="0">
              <a:solidFill>
                <a:srgbClr val="000000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89" name="Oval 62"/>
          <p:cNvSpPr>
            <a:spLocks/>
          </p:cNvSpPr>
          <p:nvPr/>
        </p:nvSpPr>
        <p:spPr bwMode="auto">
          <a:xfrm>
            <a:off x="5943599" y="3047999"/>
            <a:ext cx="827998" cy="827998"/>
          </a:xfrm>
          <a:prstGeom prst="ellipse">
            <a:avLst/>
          </a:prstGeom>
          <a:gradFill flip="none" rotWithShape="1">
            <a:gsLst>
              <a:gs pos="0">
                <a:srgbClr val="FF251F"/>
              </a:gs>
              <a:gs pos="86000">
                <a:srgbClr val="3366FF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en-US" sz="14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Macintosh</a:t>
            </a:r>
          </a:p>
        </p:txBody>
      </p:sp>
      <p:sp>
        <p:nvSpPr>
          <p:cNvPr id="90" name="Oval 62"/>
          <p:cNvSpPr>
            <a:spLocks/>
          </p:cNvSpPr>
          <p:nvPr/>
        </p:nvSpPr>
        <p:spPr bwMode="auto">
          <a:xfrm>
            <a:off x="5257800" y="3048000"/>
            <a:ext cx="611999" cy="612000"/>
          </a:xfrm>
          <a:prstGeom prst="ellipse">
            <a:avLst/>
          </a:prstGeom>
          <a:gradFill flip="none" rotWithShape="1">
            <a:gsLst>
              <a:gs pos="0">
                <a:srgbClr val="FF251F"/>
              </a:gs>
              <a:gs pos="86000">
                <a:srgbClr val="3366FF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en-US" sz="14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iPod</a:t>
            </a:r>
          </a:p>
        </p:txBody>
      </p:sp>
      <p:sp>
        <p:nvSpPr>
          <p:cNvPr id="91" name="Oval 45"/>
          <p:cNvSpPr>
            <a:spLocks/>
          </p:cNvSpPr>
          <p:nvPr/>
        </p:nvSpPr>
        <p:spPr bwMode="auto">
          <a:xfrm>
            <a:off x="4419600" y="2171700"/>
            <a:ext cx="287897" cy="287997"/>
          </a:xfrm>
          <a:prstGeom prst="ellipse">
            <a:avLst/>
          </a:prstGeom>
          <a:solidFill>
            <a:srgbClr val="0081FF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txBody>
          <a:bodyPr wrap="none" lIns="98082" tIns="49041" rIns="98082" bIns="49041" anchor="ctr"/>
          <a:lstStyle/>
          <a:p>
            <a:pPr algn="ctr" defTabSz="981075"/>
            <a:r>
              <a:rPr lang="en-US" sz="12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iTunes </a:t>
            </a:r>
          </a:p>
          <a:p>
            <a:pPr algn="ctr" defTabSz="981075"/>
            <a:r>
              <a:rPr lang="en-US" sz="12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Store</a:t>
            </a:r>
          </a:p>
        </p:txBody>
      </p:sp>
      <p:sp>
        <p:nvSpPr>
          <p:cNvPr id="92" name="Rectangle 91"/>
          <p:cNvSpPr>
            <a:spLocks/>
          </p:cNvSpPr>
          <p:nvPr/>
        </p:nvSpPr>
        <p:spPr bwMode="auto">
          <a:xfrm>
            <a:off x="6172200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+mj-lt"/>
              <a:sym typeface="Helvetica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6362700"/>
            <a:ext cx="800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Unnamed </a:t>
            </a:r>
            <a:r>
              <a:rPr lang="en-GB" sz="1200" kern="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circles </a:t>
            </a:r>
            <a:r>
              <a:rPr lang="en-GB" sz="12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represent </a:t>
            </a:r>
            <a:r>
              <a:rPr lang="en-GB" sz="1200" kern="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Apple’s computer peripherals</a:t>
            </a:r>
            <a:r>
              <a:rPr lang="en-GB" sz="12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, ancillary </a:t>
            </a:r>
            <a:r>
              <a:rPr lang="en-GB" sz="1200" kern="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hardware, software and </a:t>
            </a:r>
            <a:r>
              <a:rPr lang="en-GB" sz="12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services.</a:t>
            </a:r>
            <a:r>
              <a:rPr lang="en-US" sz="12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 </a:t>
            </a:r>
            <a:endParaRPr lang="en-US" sz="1200" kern="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48" name="Oval 31"/>
          <p:cNvSpPr>
            <a:spLocks/>
          </p:cNvSpPr>
          <p:nvPr/>
        </p:nvSpPr>
        <p:spPr bwMode="auto">
          <a:xfrm>
            <a:off x="128588" y="6400800"/>
            <a:ext cx="215900" cy="215999"/>
          </a:xfrm>
          <a:prstGeom prst="ellipse">
            <a:avLst/>
          </a:prstGeom>
          <a:solidFill>
            <a:srgbClr val="FF251F"/>
          </a:solidFill>
          <a:ln>
            <a:solidFill>
              <a:srgbClr val="FF6600"/>
            </a:solidFill>
          </a:ln>
          <a:effectLst/>
          <a:ex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0" name="Oval 49"/>
          <p:cNvSpPr>
            <a:spLocks/>
          </p:cNvSpPr>
          <p:nvPr/>
        </p:nvSpPr>
        <p:spPr bwMode="auto">
          <a:xfrm>
            <a:off x="433388" y="6400800"/>
            <a:ext cx="214312" cy="215997"/>
          </a:xfrm>
          <a:prstGeom prst="ellipse">
            <a:avLst/>
          </a:prstGeom>
          <a:gradFill flip="none" rotWithShape="1">
            <a:gsLst>
              <a:gs pos="0">
                <a:srgbClr val="FF251F"/>
              </a:gs>
              <a:gs pos="86000">
                <a:srgbClr val="3366FF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sz="1400" kern="0">
              <a:solidFill>
                <a:srgbClr val="000000"/>
              </a:solidFill>
              <a:latin typeface="+mj-lt"/>
              <a:ea typeface="굴림" charset="-127"/>
              <a:cs typeface="Tahoma" pitchFamily="34" charset="0"/>
            </a:endParaRPr>
          </a:p>
        </p:txBody>
      </p:sp>
      <p:sp>
        <p:nvSpPr>
          <p:cNvPr id="51" name="Oval 45"/>
          <p:cNvSpPr>
            <a:spLocks/>
          </p:cNvSpPr>
          <p:nvPr/>
        </p:nvSpPr>
        <p:spPr bwMode="auto">
          <a:xfrm>
            <a:off x="6324600" y="1398620"/>
            <a:ext cx="287897" cy="287996"/>
          </a:xfrm>
          <a:prstGeom prst="ellipse">
            <a:avLst/>
          </a:prstGeom>
          <a:solidFill>
            <a:srgbClr val="0081FF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txBody>
          <a:bodyPr wrap="none" lIns="98082" tIns="49041" rIns="98082" bIns="49041" anchor="ctr"/>
          <a:lstStyle/>
          <a:p>
            <a:pPr algn="ctr" defTabSz="981075"/>
            <a:r>
              <a:rPr lang="en-US" sz="12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App</a:t>
            </a:r>
          </a:p>
          <a:p>
            <a:pPr algn="ctr" defTabSz="981075"/>
            <a:r>
              <a:rPr lang="en-US" sz="12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Store</a:t>
            </a:r>
          </a:p>
        </p:txBody>
      </p:sp>
      <p:sp>
        <p:nvSpPr>
          <p:cNvPr id="52" name="Oval 45"/>
          <p:cNvSpPr>
            <a:spLocks/>
          </p:cNvSpPr>
          <p:nvPr/>
        </p:nvSpPr>
        <p:spPr bwMode="auto">
          <a:xfrm>
            <a:off x="7023050" y="1371600"/>
            <a:ext cx="431899" cy="431999"/>
          </a:xfrm>
          <a:prstGeom prst="ellipse">
            <a:avLst/>
          </a:prstGeom>
          <a:solidFill>
            <a:srgbClr val="0081FF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txBody>
          <a:bodyPr wrap="none" lIns="98082" tIns="49041" rIns="98082" bIns="49041" anchor="ctr"/>
          <a:lstStyle/>
          <a:p>
            <a:pPr algn="ctr" defTabSz="981075"/>
            <a:r>
              <a:rPr lang="en-US" sz="12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App</a:t>
            </a:r>
          </a:p>
          <a:p>
            <a:pPr algn="ctr" defTabSz="981075"/>
            <a:r>
              <a:rPr lang="en-US" sz="12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Store</a:t>
            </a:r>
          </a:p>
        </p:txBody>
      </p:sp>
      <p:sp>
        <p:nvSpPr>
          <p:cNvPr id="54" name="Oval 62"/>
          <p:cNvSpPr>
            <a:spLocks/>
          </p:cNvSpPr>
          <p:nvPr/>
        </p:nvSpPr>
        <p:spPr bwMode="auto">
          <a:xfrm>
            <a:off x="2362200" y="2819400"/>
            <a:ext cx="214312" cy="215997"/>
          </a:xfrm>
          <a:prstGeom prst="ellipse">
            <a:avLst/>
          </a:prstGeom>
          <a:gradFill flip="none" rotWithShape="1">
            <a:gsLst>
              <a:gs pos="0">
                <a:srgbClr val="FF251F"/>
              </a:gs>
              <a:gs pos="86000">
                <a:srgbClr val="3366FF"/>
              </a:gs>
            </a:gsLst>
            <a:lin ang="16200000" scaled="0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en-US" sz="14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iMac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637759" y="2933700"/>
            <a:ext cx="867442" cy="31750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2241419" y="3014771"/>
            <a:ext cx="160699" cy="376130"/>
          </a:xfrm>
          <a:prstGeom prst="straightConnector1">
            <a:avLst/>
          </a:prstGeom>
          <a:ln w="19050">
            <a:solidFill>
              <a:schemeClr val="tx2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45"/>
          <p:cNvSpPr>
            <a:spLocks/>
          </p:cNvSpPr>
          <p:nvPr/>
        </p:nvSpPr>
        <p:spPr bwMode="auto">
          <a:xfrm>
            <a:off x="4007949" y="2621401"/>
            <a:ext cx="395897" cy="395998"/>
          </a:xfrm>
          <a:prstGeom prst="ellipse">
            <a:avLst/>
          </a:prstGeom>
          <a:noFill/>
          <a:ln w="19050" cmpd="sng"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>
            <a:noAutofit/>
          </a:bodyPr>
          <a:lstStyle/>
          <a:p>
            <a:pPr algn="ctr"/>
            <a:r>
              <a:rPr lang="en-US" sz="1200" b="1" kern="0" dirty="0" smtClean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Apple</a:t>
            </a:r>
            <a:endParaRPr lang="en-US" sz="1200" b="1" kern="0" dirty="0">
              <a:solidFill>
                <a:srgbClr val="000000"/>
              </a:solidFill>
              <a:latin typeface="+mj-lt"/>
              <a:ea typeface="굴림" charset="-127"/>
              <a:cs typeface="Tahoma" pitchFamily="34" charset="0"/>
            </a:endParaRPr>
          </a:p>
          <a:p>
            <a:pPr algn="ctr"/>
            <a:r>
              <a:rPr lang="en-US" sz="12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Store</a:t>
            </a:r>
          </a:p>
        </p:txBody>
      </p:sp>
      <p:sp>
        <p:nvSpPr>
          <p:cNvPr id="55" name="Oval 45"/>
          <p:cNvSpPr>
            <a:spLocks/>
          </p:cNvSpPr>
          <p:nvPr/>
        </p:nvSpPr>
        <p:spPr bwMode="auto">
          <a:xfrm>
            <a:off x="7386100" y="2514600"/>
            <a:ext cx="539899" cy="539999"/>
          </a:xfrm>
          <a:prstGeom prst="ellipse">
            <a:avLst/>
          </a:prstGeom>
          <a:noFill/>
          <a:ln w="19050" cmpd="sng"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>
            <a:noAutofit/>
          </a:bodyPr>
          <a:lstStyle/>
          <a:p>
            <a:pPr algn="ctr"/>
            <a:r>
              <a:rPr lang="en-US" sz="1200" b="1" kern="0" dirty="0" smtClean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Apple</a:t>
            </a:r>
            <a:endParaRPr lang="en-US" sz="1200" b="1" kern="0" dirty="0">
              <a:solidFill>
                <a:srgbClr val="000000"/>
              </a:solidFill>
              <a:latin typeface="+mj-lt"/>
              <a:ea typeface="굴림" charset="-127"/>
              <a:cs typeface="Tahoma" pitchFamily="34" charset="0"/>
            </a:endParaRPr>
          </a:p>
          <a:p>
            <a:pPr algn="ctr"/>
            <a:r>
              <a:rPr lang="en-US" sz="12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Store</a:t>
            </a:r>
          </a:p>
        </p:txBody>
      </p:sp>
      <p:sp>
        <p:nvSpPr>
          <p:cNvPr id="56" name="Oval 45"/>
          <p:cNvSpPr>
            <a:spLocks/>
          </p:cNvSpPr>
          <p:nvPr/>
        </p:nvSpPr>
        <p:spPr bwMode="auto">
          <a:xfrm>
            <a:off x="5626745" y="2514600"/>
            <a:ext cx="539899" cy="539999"/>
          </a:xfrm>
          <a:prstGeom prst="ellipse">
            <a:avLst/>
          </a:prstGeom>
          <a:noFill/>
          <a:ln w="19050" cmpd="sng"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>
            <a:noAutofit/>
          </a:bodyPr>
          <a:lstStyle/>
          <a:p>
            <a:pPr algn="ctr"/>
            <a:r>
              <a:rPr lang="en-US" sz="1200" b="1" kern="0" dirty="0" smtClean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Apple</a:t>
            </a:r>
            <a:endParaRPr lang="en-US" sz="1200" b="1" kern="0" dirty="0">
              <a:solidFill>
                <a:srgbClr val="000000"/>
              </a:solidFill>
              <a:latin typeface="+mj-lt"/>
              <a:ea typeface="굴림" charset="-127"/>
              <a:cs typeface="Tahoma" pitchFamily="34" charset="0"/>
            </a:endParaRPr>
          </a:p>
          <a:p>
            <a:pPr algn="ctr"/>
            <a:r>
              <a:rPr lang="en-US" sz="1200" b="1" kern="0" dirty="0">
                <a:solidFill>
                  <a:srgbClr val="000000"/>
                </a:solidFill>
                <a:latin typeface="+mj-lt"/>
                <a:ea typeface="굴림" charset="-127"/>
                <a:cs typeface="Tahoma" pitchFamily="34" charset="0"/>
              </a:rPr>
              <a:t>Store</a:t>
            </a:r>
          </a:p>
        </p:txBody>
      </p:sp>
    </p:spTree>
    <p:extLst>
      <p:ext uri="{BB962C8B-B14F-4D97-AF65-F5344CB8AC3E}">
        <p14:creationId xmlns:p14="http://schemas.microsoft.com/office/powerpoint/2010/main" val="410162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7" grpId="0" animBg="1"/>
      <p:bldP spid="57" grpId="0" animBg="1"/>
      <p:bldP spid="59" grpId="0" animBg="1"/>
      <p:bldP spid="62" grpId="0" animBg="1"/>
      <p:bldP spid="38" grpId="0" animBg="1"/>
      <p:bldP spid="47" grpId="0" animBg="1"/>
      <p:bldP spid="74" grpId="0" animBg="1"/>
      <p:bldP spid="76" grpId="0" animBg="1"/>
      <p:bldP spid="77" grpId="0" animBg="1"/>
      <p:bldP spid="65" grpId="0" animBg="1"/>
      <p:bldP spid="64" grpId="0" animBg="1"/>
      <p:bldP spid="66" grpId="0" animBg="1"/>
      <p:bldP spid="72" grpId="0" animBg="1"/>
      <p:bldP spid="88" grpId="0" animBg="1"/>
      <p:bldP spid="67" grpId="0" animBg="1"/>
      <p:bldP spid="69" grpId="0" animBg="1"/>
      <p:bldP spid="29" grpId="0" animBg="1"/>
      <p:bldP spid="30" grpId="0" animBg="1"/>
      <p:bldP spid="83" grpId="0" animBg="1"/>
      <p:bldP spid="89" grpId="0" animBg="1"/>
      <p:bldP spid="90" grpId="0" animBg="1"/>
      <p:bldP spid="91" grpId="0" animBg="1"/>
      <p:bldP spid="17" grpId="0"/>
      <p:bldP spid="48" grpId="0" animBg="1"/>
      <p:bldP spid="50" grpId="0" animBg="1"/>
      <p:bldP spid="51" grpId="0" animBg="1"/>
      <p:bldP spid="52" grpId="0" animBg="1"/>
      <p:bldP spid="54" grpId="0" animBg="1"/>
      <p:bldP spid="53" grpId="0" animBg="1"/>
      <p:bldP spid="55" grpId="0" animBg="1"/>
      <p:bldP spid="5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2012634"/>
              </p:ext>
            </p:extLst>
          </p:nvPr>
        </p:nvGraphicFramePr>
        <p:xfrm>
          <a:off x="304800" y="1371600"/>
          <a:ext cx="8659688" cy="4634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76200" y="0"/>
            <a:ext cx="9067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34290" tIns="34290" rIns="34290" bIns="34290" anchor="ctr"/>
          <a:lstStyle/>
          <a:p>
            <a:pPr>
              <a:defRPr/>
            </a:pPr>
            <a:r>
              <a:rPr lang="en-US" altLang="ko-KR" sz="3500" kern="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Apple’s Historical Net Sales by </a:t>
            </a:r>
            <a:r>
              <a:rPr lang="en-US" altLang="ko-KR" sz="35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Product </a:t>
            </a:r>
            <a:r>
              <a:rPr lang="en-US" altLang="ko-KR" sz="3000" kern="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(US$ </a:t>
            </a:r>
            <a:r>
              <a:rPr lang="en-US" altLang="ko-KR" sz="30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billion</a:t>
            </a:r>
            <a:r>
              <a:rPr lang="en-US" altLang="ko-KR" sz="3000" kern="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  <a:sym typeface="Corbel Bold" charset="0"/>
              </a:rPr>
              <a:t>)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6172200" y="6629400"/>
            <a:ext cx="293990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Museo Sans 500" pitchFamily="50" charset="0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Museo Sans 500" pitchFamily="50" charset="0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Museo Sans 500" pitchFamily="50" charset="0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Museo Sans 500" pitchFamily="50" charset="0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Museo Sans 500" pitchFamily="50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83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981200"/>
            <a:ext cx="8574087" cy="843630"/>
          </a:xfrm>
        </p:spPr>
        <p:txBody>
          <a:bodyPr anchor="t">
            <a:normAutofit fontScale="90000"/>
          </a:bodyPr>
          <a:lstStyle/>
          <a:p>
            <a:r>
              <a:rPr lang="en-US" sz="5400" dirty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What has Apple </a:t>
            </a:r>
            <a:r>
              <a:rPr lang="en-US" sz="5400" dirty="0" smtClean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done in the last decade?</a:t>
            </a:r>
            <a:endParaRPr lang="en-US" sz="5400" dirty="0">
              <a:solidFill>
                <a:srgbClr val="184D82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" name="Rectangle 2"/>
          <p:cNvSpPr>
            <a:spLocks/>
          </p:cNvSpPr>
          <p:nvPr/>
        </p:nvSpPr>
        <p:spPr bwMode="auto">
          <a:xfrm>
            <a:off x="6172200" y="6629400"/>
            <a:ext cx="293990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Museo Sans 500" pitchFamily="50" charset="0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Museo Sans 500" pitchFamily="50" charset="0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Museo Sans 500" pitchFamily="50" charset="0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Museo Sans 500" pitchFamily="50" charset="0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Museo Sans 500" pitchFamily="50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34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0705273"/>
              </p:ext>
            </p:extLst>
          </p:nvPr>
        </p:nvGraphicFramePr>
        <p:xfrm>
          <a:off x="-49350" y="1495921"/>
          <a:ext cx="9144000" cy="4233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400" kern="0" dirty="0" smtClean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Financial </a:t>
            </a:r>
            <a:r>
              <a:rPr lang="en-US" sz="4400" kern="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Performance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749858" y="5906141"/>
            <a:ext cx="969818" cy="496455"/>
          </a:xfrm>
          <a:prstGeom prst="wedgeRoundRectCallout">
            <a:avLst>
              <a:gd name="adj1" fmla="val 36453"/>
              <a:gd name="adj2" fmla="val -105481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Jobs returned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3142673" y="5906141"/>
            <a:ext cx="969818" cy="496455"/>
          </a:xfrm>
          <a:prstGeom prst="wedgeRoundRectCallout">
            <a:avLst>
              <a:gd name="adj1" fmla="val -1378"/>
              <a:gd name="adj2" fmla="val -102638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iPod &amp; iTunes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5694219" y="5877916"/>
            <a:ext cx="969818" cy="496455"/>
          </a:xfrm>
          <a:prstGeom prst="wedgeRoundRectCallout">
            <a:avLst>
              <a:gd name="adj1" fmla="val 18860"/>
              <a:gd name="adj2" fmla="val -100313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iPhone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7915667" y="5877916"/>
            <a:ext cx="969818" cy="496455"/>
          </a:xfrm>
          <a:prstGeom prst="wedgeRoundRectCallout">
            <a:avLst>
              <a:gd name="adj1" fmla="val -58521"/>
              <a:gd name="adj2" fmla="val -100313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bg1"/>
                </a:solidFill>
                <a:latin typeface="+mj-lt"/>
              </a:rPr>
              <a:t>iPad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6815153" y="5877916"/>
            <a:ext cx="969818" cy="496455"/>
          </a:xfrm>
          <a:prstGeom prst="wedgeRoundRectCallout">
            <a:avLst>
              <a:gd name="adj1" fmla="val -51378"/>
              <a:gd name="adj2" fmla="val -95661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App Store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929494"/>
              </p:ext>
            </p:extLst>
          </p:nvPr>
        </p:nvGraphicFramePr>
        <p:xfrm>
          <a:off x="677333" y="1285147"/>
          <a:ext cx="7497313" cy="4121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1495921"/>
            <a:ext cx="1615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184D82"/>
                </a:solidFill>
                <a:latin typeface="+mj-lt"/>
                <a:cs typeface="Arial"/>
              </a:rPr>
              <a:t>Profitability</a:t>
            </a:r>
            <a:endParaRPr lang="en-US" sz="1600" dirty="0">
              <a:solidFill>
                <a:srgbClr val="184D82"/>
              </a:solidFill>
              <a:latin typeface="+mj-lt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99983" y="2287374"/>
            <a:ext cx="1615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84D82"/>
                </a:solidFill>
                <a:latin typeface="+mj-lt"/>
                <a:cs typeface="Arial"/>
              </a:rPr>
              <a:t>Revenue Size</a:t>
            </a:r>
            <a:endParaRPr lang="en-US" b="1" dirty="0">
              <a:solidFill>
                <a:srgbClr val="184D82"/>
              </a:solidFill>
              <a:latin typeface="+mj-lt"/>
              <a:cs typeface="Arial"/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1869851" y="5906141"/>
            <a:ext cx="969818" cy="496455"/>
          </a:xfrm>
          <a:prstGeom prst="wedgeRoundRectCallout">
            <a:avLst>
              <a:gd name="adj1" fmla="val -21748"/>
              <a:gd name="adj2" fmla="val -111165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iMac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4320250" y="5906141"/>
            <a:ext cx="1115846" cy="496455"/>
          </a:xfrm>
          <a:prstGeom prst="wedgeRoundRectCallout">
            <a:avLst>
              <a:gd name="adj1" fmla="val -28031"/>
              <a:gd name="adj2" fmla="val -109429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iTunes Music Store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6172200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184D82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184D82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184D82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184D82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rgbClr val="184D82"/>
              </a:solidFill>
              <a:latin typeface="+mj-lt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35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5" grpId="0" animBg="1"/>
      <p:bldP spid="16" grpId="0" animBg="1"/>
      <p:bldP spid="17" grpId="0" animBg="1"/>
      <p:bldP spid="18" grpId="0" animBg="1"/>
      <p:bldP spid="19" grpId="0" animBg="1"/>
      <p:bldGraphic spid="11" grpId="0">
        <p:bldAsOne/>
      </p:bldGraphic>
      <p:bldP spid="2" grpId="0"/>
      <p:bldP spid="12" grpId="0"/>
      <p:bldP spid="20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843630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cap="none" dirty="0" err="1" smtClean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iPOD</a:t>
            </a:r>
            <a:r>
              <a:rPr lang="de-DE" altLang="zh-CN" sz="4400" cap="none" dirty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+</a:t>
            </a:r>
            <a:r>
              <a:rPr lang="en-US" altLang="zh-CN" sz="4400" cap="none" dirty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altLang="zh-CN" sz="4400" cap="none" dirty="0" err="1" smtClean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iTUNES</a:t>
            </a:r>
            <a:r>
              <a:rPr lang="en-US" altLang="zh-CN" sz="4400" cap="none" dirty="0" smtClean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altLang="zh-CN" sz="4400" cap="none" dirty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SOFTWARE (2001)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0" y="4114800"/>
            <a:ext cx="9143999" cy="201136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rgbClr val="184D82"/>
                </a:solidFill>
                <a:latin typeface="+mj-lt"/>
              </a:rPr>
              <a:t>Reconstruction </a:t>
            </a:r>
            <a:r>
              <a:rPr lang="en-US" dirty="0">
                <a:solidFill>
                  <a:srgbClr val="184D82"/>
                </a:solidFill>
                <a:latin typeface="+mj-lt"/>
              </a:rPr>
              <a:t>of </a:t>
            </a:r>
            <a:r>
              <a:rPr lang="en-US" dirty="0" smtClean="0">
                <a:solidFill>
                  <a:srgbClr val="184D82"/>
                </a:solidFill>
                <a:latin typeface="+mj-lt"/>
              </a:rPr>
              <a:t>the Digital </a:t>
            </a:r>
            <a:r>
              <a:rPr lang="en-US" dirty="0">
                <a:solidFill>
                  <a:srgbClr val="184D82"/>
                </a:solidFill>
                <a:latin typeface="+mj-lt"/>
              </a:rPr>
              <a:t>Music (mp3) Player Industry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6172200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184D82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184D82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184D82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184D82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rgbClr val="184D82"/>
              </a:solidFill>
              <a:latin typeface="+mj-lt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025217" y="2797795"/>
            <a:ext cx="3432983" cy="3718669"/>
            <a:chOff x="5025217" y="2797795"/>
            <a:chExt cx="3285013" cy="3718669"/>
          </a:xfrm>
          <a:gradFill flip="none" rotWithShape="1">
            <a:gsLst>
              <a:gs pos="57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11"/>
            <p:cNvSpPr/>
            <p:nvPr/>
          </p:nvSpPr>
          <p:spPr>
            <a:xfrm>
              <a:off x="5025217" y="2797795"/>
              <a:ext cx="3285013" cy="3718669"/>
            </a:xfrm>
            <a:prstGeom prst="rect">
              <a:avLst/>
            </a:prstGeom>
            <a:grpFill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rgbClr val="184D82"/>
                  </a:solidFill>
                  <a:latin typeface="+mj-lt"/>
                </a:rPr>
                <a:t>Hard </a:t>
              </a:r>
              <a:r>
                <a:rPr lang="en-US" sz="2000" b="1" dirty="0">
                  <a:solidFill>
                    <a:srgbClr val="184D82"/>
                  </a:solidFill>
                  <a:latin typeface="+mj-lt"/>
                </a:rPr>
                <a:t>Drive MP3 Player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 dirty="0" smtClean="0">
                <a:solidFill>
                  <a:srgbClr val="184D82"/>
                </a:solidFill>
                <a:latin typeface="+mj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 dirty="0">
                <a:solidFill>
                  <a:srgbClr val="184D82"/>
                </a:solidFill>
                <a:latin typeface="+mj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184D82"/>
                </a:solidFill>
                <a:latin typeface="+mj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184D82"/>
                </a:solidFill>
                <a:latin typeface="+mj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184D82"/>
                </a:solidFill>
                <a:latin typeface="+mj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184D82"/>
                </a:solidFill>
                <a:latin typeface="+mj-lt"/>
              </a:endParaRPr>
            </a:p>
            <a:p>
              <a:pPr algn="ctr">
                <a:defRPr/>
              </a:pPr>
              <a:r>
                <a:rPr lang="en-US" dirty="0">
                  <a:solidFill>
                    <a:srgbClr val="184D82"/>
                  </a:solidFill>
                  <a:latin typeface="+mj-lt"/>
                </a:rPr>
                <a:t>Expensive ($</a:t>
              </a:r>
              <a:r>
                <a:rPr lang="en-US" dirty="0" smtClean="0">
                  <a:solidFill>
                    <a:srgbClr val="184D82"/>
                  </a:solidFill>
                  <a:latin typeface="+mj-lt"/>
                </a:rPr>
                <a:t>300-$</a:t>
              </a:r>
              <a:r>
                <a:rPr lang="en-US" dirty="0">
                  <a:solidFill>
                    <a:srgbClr val="184D82"/>
                  </a:solidFill>
                  <a:latin typeface="+mj-lt"/>
                </a:rPr>
                <a:t>800)</a:t>
              </a:r>
            </a:p>
            <a:p>
              <a:pPr algn="ctr">
                <a:defRPr/>
              </a:pPr>
              <a:r>
                <a:rPr lang="en-US" dirty="0">
                  <a:solidFill>
                    <a:srgbClr val="184D82"/>
                  </a:solidFill>
                  <a:latin typeface="+mj-lt"/>
                </a:rPr>
                <a:t>Bulky size</a:t>
              </a:r>
            </a:p>
            <a:p>
              <a:pPr algn="ctr">
                <a:defRPr/>
              </a:pPr>
              <a:r>
                <a:rPr lang="en-US" dirty="0">
                  <a:solidFill>
                    <a:srgbClr val="184D82"/>
                  </a:solidFill>
                  <a:latin typeface="+mj-lt"/>
                </a:rPr>
                <a:t>Big storage (up to 5,000 songs)</a:t>
              </a:r>
            </a:p>
            <a:p>
              <a:pPr algn="ctr">
                <a:defRPr/>
              </a:pPr>
              <a:r>
                <a:rPr lang="en-US" dirty="0">
                  <a:solidFill>
                    <a:srgbClr val="184D82"/>
                  </a:solidFill>
                  <a:latin typeface="+mj-lt"/>
                </a:rPr>
                <a:t>Poor navigation system</a:t>
              </a:r>
            </a:p>
          </p:txBody>
        </p:sp>
        <p:pic>
          <p:nvPicPr>
            <p:cNvPr id="4" name="Picture 3" descr="30101434-2-200-0.gif"/>
            <p:cNvPicPr>
              <a:picLocks noChangeAspect="1"/>
            </p:cNvPicPr>
            <p:nvPr/>
          </p:nvPicPr>
          <p:blipFill rotWithShape="1">
            <a:blip r:embed="rId3">
              <a:extLst/>
            </a:blip>
            <a:srcRect t="13759" b="12171"/>
            <a:stretch/>
          </p:blipFill>
          <p:spPr>
            <a:xfrm>
              <a:off x="5397734" y="3581400"/>
              <a:ext cx="2540000" cy="1411046"/>
            </a:xfrm>
            <a:prstGeom prst="rect">
              <a:avLst/>
            </a:prstGeom>
            <a:grpFill/>
          </p:spPr>
        </p:pic>
      </p:grpSp>
      <p:grpSp>
        <p:nvGrpSpPr>
          <p:cNvPr id="6" name="Group 5"/>
          <p:cNvGrpSpPr/>
          <p:nvPr/>
        </p:nvGrpSpPr>
        <p:grpSpPr>
          <a:xfrm>
            <a:off x="807496" y="2794991"/>
            <a:ext cx="3285013" cy="3718669"/>
            <a:chOff x="1131167" y="1516994"/>
            <a:chExt cx="3285013" cy="4050220"/>
          </a:xfrm>
          <a:gradFill flip="none" rotWithShape="1">
            <a:gsLst>
              <a:gs pos="57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</p:grpSpPr>
        <p:sp>
          <p:nvSpPr>
            <p:cNvPr id="2" name="Rectangle 1"/>
            <p:cNvSpPr/>
            <p:nvPr/>
          </p:nvSpPr>
          <p:spPr>
            <a:xfrm>
              <a:off x="1131167" y="1516994"/>
              <a:ext cx="3285013" cy="4050220"/>
            </a:xfrm>
            <a:prstGeom prst="rect">
              <a:avLst/>
            </a:prstGeom>
            <a:grpFill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rgbClr val="184D82"/>
                  </a:solidFill>
                  <a:latin typeface="+mj-lt"/>
                </a:rPr>
                <a:t>Flash MP3 Player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dirty="0">
                <a:solidFill>
                  <a:srgbClr val="184D82"/>
                </a:solidFill>
                <a:latin typeface="+mj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dirty="0">
                <a:solidFill>
                  <a:srgbClr val="184D82"/>
                </a:solidFill>
                <a:latin typeface="+mj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dirty="0">
                <a:solidFill>
                  <a:srgbClr val="184D82"/>
                </a:solidFill>
                <a:latin typeface="+mj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dirty="0">
                <a:solidFill>
                  <a:srgbClr val="184D82"/>
                </a:solidFill>
                <a:latin typeface="+mj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dirty="0">
                <a:solidFill>
                  <a:srgbClr val="184D82"/>
                </a:solidFill>
                <a:latin typeface="+mj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dirty="0">
                <a:solidFill>
                  <a:srgbClr val="184D82"/>
                </a:solidFill>
                <a:latin typeface="+mj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dirty="0">
                <a:solidFill>
                  <a:srgbClr val="184D82"/>
                </a:solidFill>
                <a:latin typeface="+mj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184D82"/>
                  </a:solidFill>
                  <a:latin typeface="+mj-lt"/>
                </a:rPr>
                <a:t>Inexpensive ($</a:t>
              </a:r>
              <a:r>
                <a:rPr lang="en-US" dirty="0" smtClean="0">
                  <a:solidFill>
                    <a:srgbClr val="184D82"/>
                  </a:solidFill>
                  <a:latin typeface="+mj-lt"/>
                </a:rPr>
                <a:t>100-$</a:t>
              </a:r>
              <a:r>
                <a:rPr lang="en-US" dirty="0">
                  <a:solidFill>
                    <a:srgbClr val="184D82"/>
                  </a:solidFill>
                  <a:latin typeface="+mj-lt"/>
                </a:rPr>
                <a:t>200)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184D82"/>
                  </a:solidFill>
                  <a:latin typeface="+mj-lt"/>
                </a:rPr>
                <a:t>Small size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184D82"/>
                  </a:solidFill>
                  <a:latin typeface="+mj-lt"/>
                </a:rPr>
                <a:t>Small storage (1 CD songs)</a:t>
              </a:r>
            </a:p>
          </p:txBody>
        </p:sp>
        <p:pic>
          <p:nvPicPr>
            <p:cNvPr id="3" name="Picture 2" descr="mpman-f10.jpg"/>
            <p:cNvPicPr>
              <a:picLocks noChangeAspect="1"/>
            </p:cNvPicPr>
            <p:nvPr/>
          </p:nvPicPr>
          <p:blipFill>
            <a:blip r:embed="rId4" cstate="email">
              <a:extLst/>
            </a:blip>
            <a:stretch>
              <a:fillRect/>
            </a:stretch>
          </p:blipFill>
          <p:spPr>
            <a:xfrm>
              <a:off x="2027011" y="2406765"/>
              <a:ext cx="1460266" cy="1842181"/>
            </a:xfrm>
            <a:prstGeom prst="rect">
              <a:avLst/>
            </a:prstGeom>
            <a:grpFill/>
          </p:spPr>
        </p:pic>
      </p:grpSp>
      <p:sp>
        <p:nvSpPr>
          <p:cNvPr id="7" name="Title 68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kern="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Digital Music (mp3) Players in the late 1990s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925888" y="3763963"/>
            <a:ext cx="12398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000" b="1">
                <a:solidFill>
                  <a:srgbClr val="FF4D28"/>
                </a:solidFill>
                <a:latin typeface="+mj-lt"/>
              </a:rPr>
              <a:t>OR</a:t>
            </a:r>
            <a:endParaRPr lang="en-US" altLang="zh-CN" b="1">
              <a:solidFill>
                <a:srgbClr val="FF4D28"/>
              </a:solidFill>
              <a:latin typeface="+mj-lt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560388" y="1263650"/>
            <a:ext cx="8134350" cy="1495425"/>
          </a:xfrm>
          <a:prstGeom prst="triangle">
            <a:avLst/>
          </a:prstGeom>
          <a:gradFill flip="none" rotWithShape="1">
            <a:gsLst>
              <a:gs pos="0">
                <a:srgbClr val="D1190F"/>
              </a:gs>
              <a:gs pos="100000">
                <a:srgbClr val="FF451B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  <a:latin typeface="+mj-lt"/>
              </a:rPr>
              <a:t>Technologically literate teens and </a:t>
            </a:r>
            <a:r>
              <a:rPr lang="en-US" altLang="zh-CN" sz="1600" dirty="0" smtClean="0">
                <a:solidFill>
                  <a:schemeClr val="bg1"/>
                </a:solidFill>
                <a:latin typeface="+mj-lt"/>
              </a:rPr>
              <a:t>twenty-year </a:t>
            </a:r>
            <a:r>
              <a:rPr lang="en-US" altLang="zh-CN" sz="1600" dirty="0">
                <a:solidFill>
                  <a:schemeClr val="bg1"/>
                </a:solidFill>
                <a:latin typeface="+mj-lt"/>
              </a:rPr>
              <a:t>olds, MP3 file traders</a:t>
            </a:r>
          </a:p>
        </p:txBody>
      </p:sp>
      <p:sp>
        <p:nvSpPr>
          <p:cNvPr id="24582" name="TextBox 9"/>
          <p:cNvSpPr txBox="1">
            <a:spLocks noChangeArrowheads="1"/>
          </p:cNvSpPr>
          <p:nvPr/>
        </p:nvSpPr>
        <p:spPr bwMode="auto">
          <a:xfrm>
            <a:off x="3105150" y="1654175"/>
            <a:ext cx="32575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+mj-lt"/>
              </a:rPr>
              <a:t>Target customers</a:t>
            </a: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6172200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+mj-lt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48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 txBox="1">
            <a:spLocks noChangeArrowheads="1"/>
          </p:cNvSpPr>
          <p:nvPr/>
        </p:nvSpPr>
        <p:spPr bwMode="auto">
          <a:xfrm>
            <a:off x="152400" y="304800"/>
            <a:ext cx="89916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34290" tIns="34290" rIns="34290" bIns="34290" anchor="ctr"/>
          <a:lstStyle/>
          <a:p>
            <a:pPr>
              <a:defRPr/>
            </a:pPr>
            <a:r>
              <a:rPr lang="en-US" sz="4000" kern="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Strategy Canvas of the MP3 Player Industry</a:t>
            </a:r>
            <a:endParaRPr lang="en-US" altLang="ko-KR" sz="4000" kern="0" dirty="0">
              <a:solidFill>
                <a:srgbClr val="184D82"/>
              </a:solidFill>
              <a:latin typeface="+mj-lt"/>
              <a:ea typeface="굴림" charset="-127"/>
              <a:cs typeface="Tahoma" pitchFamily="34" charset="0"/>
              <a:sym typeface="Corbel Bold" charset="0"/>
            </a:endParaRPr>
          </a:p>
        </p:txBody>
      </p:sp>
      <p:sp>
        <p:nvSpPr>
          <p:cNvPr id="34" name="Rectangle 33"/>
          <p:cNvSpPr>
            <a:spLocks/>
          </p:cNvSpPr>
          <p:nvPr/>
        </p:nvSpPr>
        <p:spPr bwMode="auto">
          <a:xfrm>
            <a:off x="6172200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706469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706469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rgbClr val="706469"/>
              </a:solidFill>
              <a:latin typeface="+mj-lt"/>
              <a:sym typeface="Helvetica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23444" y="1927225"/>
            <a:ext cx="7315200" cy="3276600"/>
          </a:xfrm>
          <a:prstGeom prst="rect">
            <a:avLst/>
          </a:prstGeom>
          <a:solidFill>
            <a:srgbClr val="F7F9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1025525" y="5199063"/>
            <a:ext cx="7326313" cy="0"/>
          </a:xfrm>
          <a:prstGeom prst="line">
            <a:avLst/>
          </a:prstGeom>
          <a:ln w="28575" cmpd="sng">
            <a:solidFill>
              <a:srgbClr val="064D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023444" y="1937731"/>
            <a:ext cx="0" cy="3275985"/>
          </a:xfrm>
          <a:prstGeom prst="line">
            <a:avLst/>
          </a:prstGeom>
          <a:ln w="28575" cmpd="sng">
            <a:solidFill>
              <a:srgbClr val="064D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8"/>
          <p:cNvSpPr txBox="1">
            <a:spLocks noChangeArrowheads="1"/>
          </p:cNvSpPr>
          <p:nvPr/>
        </p:nvSpPr>
        <p:spPr bwMode="auto">
          <a:xfrm>
            <a:off x="1049173" y="5329844"/>
            <a:ext cx="96361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Price</a:t>
            </a:r>
          </a:p>
        </p:txBody>
      </p:sp>
      <p:sp>
        <p:nvSpPr>
          <p:cNvPr id="49" name="TextBox 9"/>
          <p:cNvSpPr txBox="1">
            <a:spLocks noChangeArrowheads="1"/>
          </p:cNvSpPr>
          <p:nvPr/>
        </p:nvSpPr>
        <p:spPr bwMode="auto">
          <a:xfrm>
            <a:off x="2218996" y="5519737"/>
            <a:ext cx="114458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Player Size</a:t>
            </a:r>
          </a:p>
        </p:txBody>
      </p:sp>
      <p:sp>
        <p:nvSpPr>
          <p:cNvPr id="50" name="TextBox 10"/>
          <p:cNvSpPr txBox="1">
            <a:spLocks noChangeArrowheads="1"/>
          </p:cNvSpPr>
          <p:nvPr/>
        </p:nvSpPr>
        <p:spPr bwMode="auto">
          <a:xfrm>
            <a:off x="3474873" y="5329844"/>
            <a:ext cx="11049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Storage Capacity</a:t>
            </a:r>
          </a:p>
        </p:txBody>
      </p:sp>
      <p:sp>
        <p:nvSpPr>
          <p:cNvPr id="51" name="TextBox 12"/>
          <p:cNvSpPr txBox="1">
            <a:spLocks noChangeArrowheads="1"/>
          </p:cNvSpPr>
          <p:nvPr/>
        </p:nvSpPr>
        <p:spPr bwMode="auto">
          <a:xfrm>
            <a:off x="4882821" y="5519737"/>
            <a:ext cx="10731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Ease of Use</a:t>
            </a:r>
          </a:p>
        </p:txBody>
      </p:sp>
      <p:sp>
        <p:nvSpPr>
          <p:cNvPr id="52" name="TextBox 13"/>
          <p:cNvSpPr txBox="1">
            <a:spLocks noChangeArrowheads="1"/>
          </p:cNvSpPr>
          <p:nvPr/>
        </p:nvSpPr>
        <p:spPr bwMode="auto">
          <a:xfrm>
            <a:off x="7243434" y="5508625"/>
            <a:ext cx="150495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Ease of </a:t>
            </a:r>
          </a:p>
          <a:p>
            <a:pPr algn="ctr"/>
            <a:r>
              <a:rPr lang="en-US" altLang="zh-CN" sz="150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Music Transfer &amp; Organization</a:t>
            </a:r>
          </a:p>
        </p:txBody>
      </p:sp>
      <p:cxnSp>
        <p:nvCxnSpPr>
          <p:cNvPr id="53" name="Straight Connector 52"/>
          <p:cNvCxnSpPr>
            <a:stCxn id="44" idx="0"/>
            <a:endCxn id="44" idx="0"/>
          </p:cNvCxnSpPr>
          <p:nvPr/>
        </p:nvCxnSpPr>
        <p:spPr>
          <a:xfrm>
            <a:off x="1530980" y="5329844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527669" y="5203825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4024806" y="5187950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5405931" y="519906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7985619" y="519906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6672756" y="5203825"/>
            <a:ext cx="0" cy="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2783381" y="5203825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343400" y="2232025"/>
            <a:ext cx="30400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6"/>
                </a:solidFill>
                <a:latin typeface="+mj-lt"/>
                <a:ea typeface="굴림" charset="-127"/>
                <a:cs typeface="Tahoma" charset="0"/>
              </a:rPr>
              <a:t>Hard Drive MP3 Players</a:t>
            </a:r>
          </a:p>
        </p:txBody>
      </p:sp>
      <p:sp>
        <p:nvSpPr>
          <p:cNvPr id="62" name="TextBox 44"/>
          <p:cNvSpPr txBox="1">
            <a:spLocks noChangeArrowheads="1"/>
          </p:cNvSpPr>
          <p:nvPr/>
        </p:nvSpPr>
        <p:spPr bwMode="auto">
          <a:xfrm>
            <a:off x="6138698" y="5302857"/>
            <a:ext cx="10747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50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rPr>
              <a:t>Ease of Navigation</a:t>
            </a:r>
          </a:p>
        </p:txBody>
      </p:sp>
      <p:sp>
        <p:nvSpPr>
          <p:cNvPr id="63" name="Rectangle 3"/>
          <p:cNvSpPr>
            <a:spLocks/>
          </p:cNvSpPr>
          <p:nvPr/>
        </p:nvSpPr>
        <p:spPr bwMode="auto">
          <a:xfrm>
            <a:off x="5334000" y="3070225"/>
            <a:ext cx="25931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+mj-lt"/>
                <a:ea typeface="굴림" charset="-127"/>
                <a:cs typeface="Tahoma" charset="0"/>
                <a:sym typeface="Corbel Bold" charset="0"/>
              </a:rPr>
              <a:t>Flash Memory MP3 Players</a:t>
            </a:r>
            <a:endParaRPr lang="en-US" altLang="ko-KR" b="1" dirty="0">
              <a:solidFill>
                <a:srgbClr val="FF0000"/>
              </a:solidFill>
              <a:latin typeface="+mj-lt"/>
              <a:ea typeface="굴림" charset="-127"/>
              <a:cs typeface="Tahoma" charset="0"/>
              <a:sym typeface="Corbel Bold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447800" y="3527425"/>
            <a:ext cx="6629400" cy="990600"/>
            <a:chOff x="1371600" y="3886200"/>
            <a:chExt cx="6629400" cy="990600"/>
          </a:xfrm>
        </p:grpSpPr>
        <p:cxnSp>
          <p:nvCxnSpPr>
            <p:cNvPr id="65" name="Straight Connector 64"/>
            <p:cNvCxnSpPr/>
            <p:nvPr/>
          </p:nvCxnSpPr>
          <p:spPr bwMode="auto">
            <a:xfrm>
              <a:off x="5290644" y="3962400"/>
              <a:ext cx="1219200" cy="76200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66" name="Straight Connector 65"/>
            <p:cNvCxnSpPr/>
            <p:nvPr/>
          </p:nvCxnSpPr>
          <p:spPr bwMode="auto">
            <a:xfrm>
              <a:off x="6596556" y="4038599"/>
              <a:ext cx="1295400" cy="0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67" name="Straight Connector 66"/>
            <p:cNvCxnSpPr/>
            <p:nvPr/>
          </p:nvCxnSpPr>
          <p:spPr bwMode="auto">
            <a:xfrm flipV="1">
              <a:off x="3886200" y="3962400"/>
              <a:ext cx="1437617" cy="836123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68" name="Straight Connector 67"/>
            <p:cNvCxnSpPr/>
            <p:nvPr/>
          </p:nvCxnSpPr>
          <p:spPr bwMode="auto">
            <a:xfrm>
              <a:off x="1472270" y="4813907"/>
              <a:ext cx="2484000" cy="0"/>
            </a:xfrm>
            <a:prstGeom prst="line">
              <a:avLst/>
            </a:prstGeom>
            <a:ln w="63500" cmpd="sng">
              <a:solidFill>
                <a:srgbClr val="FF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sp>
          <p:nvSpPr>
            <p:cNvPr id="69" name="Oval 68"/>
            <p:cNvSpPr/>
            <p:nvPr/>
          </p:nvSpPr>
          <p:spPr>
            <a:xfrm>
              <a:off x="1371600" y="4724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2590800" y="4724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3810000" y="4724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5214444" y="38862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6477000" y="3962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7848600" y="3962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447800" y="2384425"/>
            <a:ext cx="6629400" cy="2057400"/>
            <a:chOff x="1371600" y="2743200"/>
            <a:chExt cx="6629400" cy="2057400"/>
          </a:xfrm>
        </p:grpSpPr>
        <p:cxnSp>
          <p:nvCxnSpPr>
            <p:cNvPr id="76" name="Straight Connector 75"/>
            <p:cNvCxnSpPr>
              <a:endCxn id="86" idx="2"/>
            </p:cNvCxnSpPr>
            <p:nvPr/>
          </p:nvCxnSpPr>
          <p:spPr bwMode="auto">
            <a:xfrm>
              <a:off x="6553200" y="4648200"/>
              <a:ext cx="1295400" cy="76200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77" name="Straight Connector 76"/>
            <p:cNvCxnSpPr>
              <a:endCxn id="85" idx="6"/>
            </p:cNvCxnSpPr>
            <p:nvPr/>
          </p:nvCxnSpPr>
          <p:spPr bwMode="auto">
            <a:xfrm>
              <a:off x="5321300" y="4416249"/>
              <a:ext cx="1308100" cy="231951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78" name="Straight Connector 77"/>
            <p:cNvCxnSpPr/>
            <p:nvPr/>
          </p:nvCxnSpPr>
          <p:spPr bwMode="auto">
            <a:xfrm>
              <a:off x="4003674" y="2847363"/>
              <a:ext cx="1296000" cy="1532376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79" name="Straight Connector 78"/>
            <p:cNvCxnSpPr/>
            <p:nvPr/>
          </p:nvCxnSpPr>
          <p:spPr bwMode="auto">
            <a:xfrm flipV="1">
              <a:off x="2702401" y="2804409"/>
              <a:ext cx="1259999" cy="0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80" name="Straight Connector 79"/>
            <p:cNvCxnSpPr>
              <a:endCxn id="82" idx="2"/>
            </p:cNvCxnSpPr>
            <p:nvPr/>
          </p:nvCxnSpPr>
          <p:spPr bwMode="auto">
            <a:xfrm flipV="1">
              <a:off x="1447800" y="2819400"/>
              <a:ext cx="1143000" cy="219194"/>
            </a:xfrm>
            <a:prstGeom prst="line">
              <a:avLst/>
            </a:prstGeom>
            <a:ln w="63500" cmpd="sng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sp>
          <p:nvSpPr>
            <p:cNvPr id="81" name="Oval 80"/>
            <p:cNvSpPr/>
            <p:nvPr/>
          </p:nvSpPr>
          <p:spPr>
            <a:xfrm>
              <a:off x="1371600" y="2971800"/>
              <a:ext cx="152400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2590800" y="2743200"/>
              <a:ext cx="152400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3886200" y="2743200"/>
              <a:ext cx="152400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5257800" y="4343400"/>
              <a:ext cx="152400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6477000" y="4572000"/>
              <a:ext cx="152400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7848600" y="4648200"/>
              <a:ext cx="152400" cy="152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81000" y="2209800"/>
            <a:ext cx="609600" cy="2746177"/>
            <a:chOff x="381000" y="2209800"/>
            <a:chExt cx="609600" cy="2746177"/>
          </a:xfrm>
        </p:grpSpPr>
        <p:sp>
          <p:nvSpPr>
            <p:cNvPr id="60" name="TextBox 23"/>
            <p:cNvSpPr txBox="1">
              <a:spLocks noChangeArrowheads="1"/>
            </p:cNvSpPr>
            <p:nvPr/>
          </p:nvSpPr>
          <p:spPr bwMode="auto">
            <a:xfrm rot="5400000" flipV="1">
              <a:off x="-303309" y="3427512"/>
              <a:ext cx="18288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rgbClr val="184D82"/>
                  </a:solidFill>
                  <a:latin typeface="+mj-lt"/>
                  <a:ea typeface="굴림" charset="-127"/>
                  <a:cs typeface="Tahoma" pitchFamily="34" charset="0"/>
                </a:rPr>
                <a:t>Offering Level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81000" y="22098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pitchFamily="34" charset="0"/>
                </a:rPr>
                <a:t>High</a:t>
              </a:r>
              <a:endParaRPr lang="en-US" sz="140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81000" y="46482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184D82"/>
                  </a:solidFill>
                  <a:latin typeface="+mj-lt"/>
                  <a:ea typeface="굴림" charset="-127"/>
                  <a:cs typeface="Tahoma" pitchFamily="34" charset="0"/>
                </a:rPr>
                <a:t>Low</a:t>
              </a:r>
              <a:endParaRPr lang="en-US" sz="1400" dirty="0">
                <a:solidFill>
                  <a:srgbClr val="184D82"/>
                </a:solidFill>
                <a:latin typeface="+mj-lt"/>
                <a:ea typeface="굴림" charset="-127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483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589588"/>
            <a:ext cx="8229600" cy="1143000"/>
          </a:xfrm>
        </p:spPr>
        <p:txBody>
          <a:bodyPr rtlCol="0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25000"/>
              <a:defRPr/>
            </a:pPr>
            <a:r>
              <a:rPr lang="en-US" sz="4000" b="1" dirty="0">
                <a:solidFill>
                  <a:srgbClr val="184D82"/>
                </a:solidFill>
                <a:latin typeface="+mj-lt"/>
                <a:ea typeface="+mn-ea"/>
                <a:cs typeface="+mn-cs"/>
              </a:rPr>
              <a:t>1,000 songs in your pocket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399"/>
            <a:ext cx="8523288" cy="48307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altLang="zh-CN" sz="2000" dirty="0">
                <a:solidFill>
                  <a:srgbClr val="184D82"/>
                </a:solidFill>
                <a:latin typeface="+mj-lt"/>
              </a:rPr>
              <a:t>Targeted noncustomers: the over </a:t>
            </a:r>
            <a:r>
              <a:rPr lang="en-US" altLang="zh-CN" sz="2000" dirty="0" smtClean="0">
                <a:solidFill>
                  <a:srgbClr val="184D82"/>
                </a:solidFill>
                <a:latin typeface="+mj-lt"/>
              </a:rPr>
              <a:t>34</a:t>
            </a:r>
            <a:r>
              <a:rPr lang="en-US" altLang="zh-CN" sz="2000" dirty="0">
                <a:solidFill>
                  <a:srgbClr val="184D82"/>
                </a:solidFill>
                <a:latin typeface="+mj-lt"/>
              </a:rPr>
              <a:t>-</a:t>
            </a:r>
            <a:r>
              <a:rPr lang="en-US" altLang="zh-CN" sz="2000" dirty="0" smtClean="0">
                <a:solidFill>
                  <a:srgbClr val="184D82"/>
                </a:solidFill>
                <a:latin typeface="+mj-lt"/>
              </a:rPr>
              <a:t>year-olds </a:t>
            </a:r>
            <a:endParaRPr lang="en-US" altLang="zh-CN" sz="2000" dirty="0">
              <a:solidFill>
                <a:srgbClr val="184D82"/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altLang="zh-CN" sz="2000" dirty="0">
                <a:solidFill>
                  <a:srgbClr val="184D82"/>
                </a:solidFill>
                <a:latin typeface="+mj-lt"/>
              </a:rPr>
              <a:t>Great capacity of hard drive players (5GB=1,000 songs)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altLang="zh-CN" sz="2000" dirty="0">
                <a:solidFill>
                  <a:srgbClr val="184D82"/>
                </a:solidFill>
                <a:latin typeface="+mj-lt"/>
              </a:rPr>
              <a:t>Portability and ease of use of flash memory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altLang="zh-CN" sz="2000" dirty="0">
                <a:solidFill>
                  <a:srgbClr val="184D82"/>
                </a:solidFill>
                <a:latin typeface="+mj-lt"/>
              </a:rPr>
              <a:t>Simplified user interface with one wheel &amp; four buttons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altLang="zh-CN" sz="2000" dirty="0">
                <a:solidFill>
                  <a:srgbClr val="184D82"/>
                </a:solidFill>
                <a:latin typeface="+mj-lt"/>
              </a:rPr>
              <a:t>iTunes software application</a:t>
            </a:r>
          </a:p>
          <a:p>
            <a:pPr marL="86360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rgbClr val="184D82"/>
                </a:solidFill>
                <a:latin typeface="+mj-lt"/>
              </a:rPr>
              <a:t>Simple </a:t>
            </a:r>
            <a:r>
              <a:rPr lang="en-US" altLang="zh-CN" sz="1600" dirty="0">
                <a:solidFill>
                  <a:srgbClr val="184D82"/>
                </a:solidFill>
                <a:latin typeface="+mj-lt"/>
              </a:rPr>
              <a:t>to use software to </a:t>
            </a:r>
            <a:r>
              <a:rPr lang="en-US" altLang="zh-CN" sz="1600" dirty="0" smtClean="0">
                <a:solidFill>
                  <a:srgbClr val="184D82"/>
                </a:solidFill>
                <a:latin typeface="+mj-lt"/>
              </a:rPr>
              <a:t>transfer music </a:t>
            </a:r>
            <a:r>
              <a:rPr lang="en-US" altLang="zh-CN" sz="1600" dirty="0">
                <a:solidFill>
                  <a:srgbClr val="184D82"/>
                </a:solidFill>
                <a:latin typeface="+mj-lt"/>
              </a:rPr>
              <a:t>from CD to player</a:t>
            </a:r>
          </a:p>
          <a:p>
            <a:pPr marL="86360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altLang="zh-CN" sz="1600" dirty="0">
                <a:solidFill>
                  <a:srgbClr val="184D82"/>
                </a:solidFill>
                <a:latin typeface="+mj-lt"/>
              </a:rPr>
              <a:t>Automatic &amp; </a:t>
            </a:r>
            <a:r>
              <a:rPr lang="en-US" altLang="zh-CN" sz="1600" dirty="0" smtClean="0">
                <a:solidFill>
                  <a:srgbClr val="184D82"/>
                </a:solidFill>
                <a:latin typeface="+mj-lt"/>
              </a:rPr>
              <a:t>fast </a:t>
            </a:r>
            <a:r>
              <a:rPr lang="en-US" altLang="zh-CN" sz="1600" dirty="0">
                <a:solidFill>
                  <a:srgbClr val="184D82"/>
                </a:solidFill>
                <a:latin typeface="+mj-lt"/>
              </a:rPr>
              <a:t>synchronization with iPod</a:t>
            </a:r>
          </a:p>
          <a:p>
            <a:pPr marL="86360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altLang="zh-CN" sz="1600" dirty="0">
                <a:solidFill>
                  <a:srgbClr val="184D82"/>
                </a:solidFill>
                <a:latin typeface="+mj-lt"/>
              </a:rPr>
              <a:t>Automatic battery charge from the computer</a:t>
            </a:r>
          </a:p>
          <a:p>
            <a:pPr marL="863600" lvl="2" indent="-463550"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altLang="zh-CN" sz="1600" dirty="0">
                <a:solidFill>
                  <a:srgbClr val="184D82"/>
                </a:solidFill>
                <a:latin typeface="+mj-lt"/>
              </a:rPr>
              <a:t>Easy to manage digital music collection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altLang="zh-CN" sz="2000" dirty="0">
                <a:solidFill>
                  <a:srgbClr val="184D82"/>
                </a:solidFill>
                <a:latin typeface="+mj-lt"/>
              </a:rPr>
              <a:t>Fun to use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altLang="zh-CN" sz="2000" dirty="0">
                <a:solidFill>
                  <a:srgbClr val="184D82"/>
                </a:solidFill>
                <a:latin typeface="+mj-lt"/>
              </a:rPr>
              <a:t>Sleek design </a:t>
            </a:r>
            <a:r>
              <a:rPr lang="en-US" altLang="zh-CN" sz="2000" dirty="0" smtClean="0">
                <a:solidFill>
                  <a:srgbClr val="184D82"/>
                </a:solidFill>
                <a:latin typeface="+mj-lt"/>
              </a:rPr>
              <a:t>u</a:t>
            </a:r>
            <a:r>
              <a:rPr lang="en-US" sz="2000" dirty="0" smtClean="0">
                <a:solidFill>
                  <a:srgbClr val="184D82"/>
                </a:solidFill>
                <a:latin typeface="+mj-lt"/>
              </a:rPr>
              <a:t>nlike conventional </a:t>
            </a:r>
            <a:r>
              <a:rPr lang="en-US" sz="2000" dirty="0">
                <a:solidFill>
                  <a:srgbClr val="184D82"/>
                </a:solidFill>
                <a:latin typeface="+mj-lt"/>
              </a:rPr>
              <a:t>electronic </a:t>
            </a:r>
            <a:r>
              <a:rPr lang="en-US" sz="2000" dirty="0" smtClean="0">
                <a:solidFill>
                  <a:srgbClr val="184D82"/>
                </a:solidFill>
                <a:latin typeface="+mj-lt"/>
              </a:rPr>
              <a:t>devices</a:t>
            </a:r>
            <a:endParaRPr lang="en-US" altLang="zh-CN" sz="2000" dirty="0">
              <a:solidFill>
                <a:srgbClr val="184D82"/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C6DB1"/>
              </a:buClr>
              <a:buSzPct val="110000"/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srgbClr val="184D82"/>
                </a:solidFill>
                <a:latin typeface="+mj-lt"/>
              </a:rPr>
              <a:t>Priced </a:t>
            </a:r>
            <a:r>
              <a:rPr lang="en-US" altLang="zh-CN" sz="2000" dirty="0">
                <a:solidFill>
                  <a:srgbClr val="184D82"/>
                </a:solidFill>
                <a:latin typeface="+mj-lt"/>
              </a:rPr>
              <a:t>at $399</a:t>
            </a:r>
          </a:p>
        </p:txBody>
      </p:sp>
      <p:sp>
        <p:nvSpPr>
          <p:cNvPr id="28675" name="Title 68"/>
          <p:cNvSpPr txBox="1">
            <a:spLocks/>
          </p:cNvSpPr>
          <p:nvPr/>
        </p:nvSpPr>
        <p:spPr bwMode="auto">
          <a:xfrm>
            <a:off x="377825" y="155575"/>
            <a:ext cx="86026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/>
            <a:r>
              <a:rPr lang="en-US" altLang="zh-CN" sz="4000" dirty="0">
                <a:solidFill>
                  <a:srgbClr val="184D82"/>
                </a:solidFill>
                <a:latin typeface="+mj-lt"/>
              </a:rPr>
              <a:t>iPod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6172200" y="6629400"/>
            <a:ext cx="25920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altLang="ko-KR" sz="1100" dirty="0" smtClean="0">
                <a:solidFill>
                  <a:srgbClr val="184D82"/>
                </a:solidFill>
                <a:latin typeface="+mj-lt"/>
                <a:sym typeface="Symbol"/>
              </a:rPr>
              <a:t> </a:t>
            </a:r>
            <a:r>
              <a:rPr lang="en-US" altLang="ko-KR" sz="1100" dirty="0" smtClean="0">
                <a:solidFill>
                  <a:srgbClr val="184D82"/>
                </a:solidFill>
                <a:latin typeface="+mj-lt"/>
                <a:sym typeface="Helvetica" charset="0"/>
              </a:rPr>
              <a:t>INSEAD </a:t>
            </a:r>
            <a:r>
              <a:rPr lang="en-US" altLang="ko-KR" sz="1100" dirty="0">
                <a:solidFill>
                  <a:srgbClr val="184D82"/>
                </a:solidFill>
                <a:latin typeface="+mj-lt"/>
                <a:sym typeface="Helvetica" charset="0"/>
              </a:rPr>
              <a:t>Blue Ocean Strategy Institute </a:t>
            </a:r>
            <a:r>
              <a:rPr lang="en-US" altLang="ko-KR" sz="1100" dirty="0" smtClean="0">
                <a:solidFill>
                  <a:srgbClr val="184D82"/>
                </a:solidFill>
                <a:latin typeface="+mj-lt"/>
                <a:sym typeface="Helvetica" charset="0"/>
              </a:rPr>
              <a:t>2012</a:t>
            </a:r>
            <a:endParaRPr lang="en-US" altLang="ko-KR" sz="1100" dirty="0">
              <a:solidFill>
                <a:srgbClr val="184D82"/>
              </a:solidFill>
              <a:latin typeface="+mj-lt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29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Session4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3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5942</TotalTime>
  <Words>1766</Words>
  <Application>Microsoft Office PowerPoint</Application>
  <PresentationFormat>On-screen Show (4:3)</PresentationFormat>
  <Paragraphs>425</Paragraphs>
  <Slides>32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Session4</vt:lpstr>
      <vt:lpstr>How Apple’s Corporate Strategy Drove High Growth</vt:lpstr>
      <vt:lpstr> 1996 – the Apple debacle</vt:lpstr>
      <vt:lpstr> 2011 - Apple’s market cap overtook MS+Intel</vt:lpstr>
      <vt:lpstr>What has Apple done in the last decade?</vt:lpstr>
      <vt:lpstr>Financial Performance</vt:lpstr>
      <vt:lpstr>iPOD+ iTUNES SOFTWARE (2001)</vt:lpstr>
      <vt:lpstr>Digital Music (mp3) Players in the late 1990s</vt:lpstr>
      <vt:lpstr>PowerPoint Presentation</vt:lpstr>
      <vt:lpstr>1,000 songs in your pocket</vt:lpstr>
      <vt:lpstr>PowerPoint Presentation</vt:lpstr>
      <vt:lpstr>iTunes Music Store (2003)</vt:lpstr>
      <vt:lpstr>How digital music was bought</vt:lpstr>
      <vt:lpstr>PowerPoint Presentation</vt:lpstr>
      <vt:lpstr>PowerPoint Presentation</vt:lpstr>
      <vt:lpstr>PowerPoint Presentation</vt:lpstr>
      <vt:lpstr>PowerPoint Presentation</vt:lpstr>
      <vt:lpstr>iPhone (2007) &amp; App Store (2008)</vt:lpstr>
      <vt:lpstr>The Mobile Phone Industry in the Early 2000s</vt:lpstr>
      <vt:lpstr>PowerPoint Presentation</vt:lpstr>
      <vt:lpstr>PowerPoint Presentation</vt:lpstr>
      <vt:lpstr>PowerPoint Presentation</vt:lpstr>
      <vt:lpstr>App Store (2008)</vt:lpstr>
      <vt:lpstr>Results</vt:lpstr>
      <vt:lpstr>iPad (2010)</vt:lpstr>
      <vt:lpstr>The Personal Computer Industry in the late 2000s</vt:lpstr>
      <vt:lpstr>PowerPoint Presentation</vt:lpstr>
      <vt:lpstr>PowerPoint Presentation</vt:lpstr>
      <vt:lpstr>PowerPoint Presentation</vt:lpstr>
      <vt:lpstr>iBook Store (2010)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SpaZ</dc:creator>
  <cp:lastModifiedBy>PIPINO Melanie</cp:lastModifiedBy>
  <cp:revision>259</cp:revision>
  <cp:lastPrinted>2013-08-01T09:37:36Z</cp:lastPrinted>
  <dcterms:created xsi:type="dcterms:W3CDTF">2012-07-17T18:13:37Z</dcterms:created>
  <dcterms:modified xsi:type="dcterms:W3CDTF">2013-11-21T15:41:23Z</dcterms:modified>
</cp:coreProperties>
</file>