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0" r:id="rId4"/>
    <p:sldId id="278" r:id="rId5"/>
    <p:sldId id="294" r:id="rId6"/>
    <p:sldId id="290" r:id="rId7"/>
    <p:sldId id="284" r:id="rId8"/>
    <p:sldId id="257" r:id="rId9"/>
    <p:sldId id="258" r:id="rId10"/>
    <p:sldId id="259" r:id="rId11"/>
    <p:sldId id="260" r:id="rId12"/>
    <p:sldId id="262" r:id="rId13"/>
    <p:sldId id="263" r:id="rId14"/>
    <p:sldId id="264" r:id="rId15"/>
    <p:sldId id="265" r:id="rId16"/>
    <p:sldId id="266" r:id="rId17"/>
    <p:sldId id="267" r:id="rId18"/>
    <p:sldId id="268" r:id="rId19"/>
    <p:sldId id="269" r:id="rId20"/>
    <p:sldId id="273" r:id="rId21"/>
    <p:sldId id="274" r:id="rId22"/>
    <p:sldId id="293" r:id="rId23"/>
    <p:sldId id="276" r:id="rId24"/>
    <p:sldId id="275" r:id="rId25"/>
    <p:sldId id="277" r:id="rId26"/>
    <p:sldId id="287" r:id="rId27"/>
    <p:sldId id="285" r:id="rId28"/>
    <p:sldId id="288" r:id="rId29"/>
    <p:sldId id="289" r:id="rId30"/>
    <p:sldId id="286" r:id="rId31"/>
    <p:sldId id="291" r:id="rId32"/>
    <p:sldId id="292" r:id="rId33"/>
    <p:sldId id="281" r:id="rId34"/>
    <p:sldId id="282" r:id="rId35"/>
    <p:sldId id="283" r:id="rId3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1" d="100"/>
          <a:sy n="71" d="100"/>
        </p:scale>
        <p:origin x="618" y="60"/>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AEF5A3-51F8-46EA-A865-A18E6075CCA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MX"/>
        </a:p>
      </dgm:t>
    </dgm:pt>
    <dgm:pt modelId="{9A1B330A-2653-41C2-85E6-3A94EB37E6A1}">
      <dgm:prSet/>
      <dgm:spPr/>
      <dgm:t>
        <a:bodyPr/>
        <a:lstStyle/>
        <a:p>
          <a:pPr algn="ctr" rtl="0"/>
          <a:r>
            <a:rPr lang="es-MX" dirty="0" smtClean="0">
              <a:effectLst>
                <a:outerShdw blurRad="38100" dist="38100" dir="2700000" algn="tl">
                  <a:srgbClr val="000000">
                    <a:alpha val="43137"/>
                  </a:srgbClr>
                </a:outerShdw>
              </a:effectLst>
            </a:rPr>
            <a:t>Innovación del valor</a:t>
          </a:r>
          <a:endParaRPr lang="es-MX" dirty="0">
            <a:effectLst>
              <a:outerShdw blurRad="38100" dist="38100" dir="2700000" algn="tl">
                <a:srgbClr val="000000">
                  <a:alpha val="43137"/>
                </a:srgbClr>
              </a:outerShdw>
            </a:effectLst>
          </a:endParaRPr>
        </a:p>
      </dgm:t>
    </dgm:pt>
    <dgm:pt modelId="{F30D2E68-D8B6-40A8-8537-2BFAB0CE0274}" type="parTrans" cxnId="{DAD638BE-6C09-4A9C-A35F-C0367DA1621B}">
      <dgm:prSet/>
      <dgm:spPr/>
      <dgm:t>
        <a:bodyPr/>
        <a:lstStyle/>
        <a:p>
          <a:endParaRPr lang="es-MX"/>
        </a:p>
      </dgm:t>
    </dgm:pt>
    <dgm:pt modelId="{92469EDC-F645-4CF4-B51B-DDF2D70A35EE}" type="sibTrans" cxnId="{DAD638BE-6C09-4A9C-A35F-C0367DA1621B}">
      <dgm:prSet/>
      <dgm:spPr/>
      <dgm:t>
        <a:bodyPr/>
        <a:lstStyle/>
        <a:p>
          <a:endParaRPr lang="es-MX"/>
        </a:p>
      </dgm:t>
    </dgm:pt>
    <dgm:pt modelId="{9B68D267-C9FF-41A3-9E56-2AEC4C2D82DB}" type="pres">
      <dgm:prSet presAssocID="{42AEF5A3-51F8-46EA-A865-A18E6075CCAF}" presName="linear" presStyleCnt="0">
        <dgm:presLayoutVars>
          <dgm:animLvl val="lvl"/>
          <dgm:resizeHandles val="exact"/>
        </dgm:presLayoutVars>
      </dgm:prSet>
      <dgm:spPr/>
    </dgm:pt>
    <dgm:pt modelId="{38EBF813-6088-4975-8713-FC96158090E3}" type="pres">
      <dgm:prSet presAssocID="{9A1B330A-2653-41C2-85E6-3A94EB37E6A1}" presName="parentText" presStyleLbl="node1" presStyleIdx="0" presStyleCnt="1" custLinFactNeighborX="-10833" custLinFactNeighborY="-48877">
        <dgm:presLayoutVars>
          <dgm:chMax val="0"/>
          <dgm:bulletEnabled val="1"/>
        </dgm:presLayoutVars>
      </dgm:prSet>
      <dgm:spPr/>
    </dgm:pt>
  </dgm:ptLst>
  <dgm:cxnLst>
    <dgm:cxn modelId="{46A986B1-51A9-42BD-97A4-15FD32D7EFDF}" type="presOf" srcId="{42AEF5A3-51F8-46EA-A865-A18E6075CCAF}" destId="{9B68D267-C9FF-41A3-9E56-2AEC4C2D82DB}" srcOrd="0" destOrd="0" presId="urn:microsoft.com/office/officeart/2005/8/layout/vList2"/>
    <dgm:cxn modelId="{DAD638BE-6C09-4A9C-A35F-C0367DA1621B}" srcId="{42AEF5A3-51F8-46EA-A865-A18E6075CCAF}" destId="{9A1B330A-2653-41C2-85E6-3A94EB37E6A1}" srcOrd="0" destOrd="0" parTransId="{F30D2E68-D8B6-40A8-8537-2BFAB0CE0274}" sibTransId="{92469EDC-F645-4CF4-B51B-DDF2D70A35EE}"/>
    <dgm:cxn modelId="{F2AB326E-EDFE-4EA8-8C3C-4DC3EAF30284}" type="presOf" srcId="{9A1B330A-2653-41C2-85E6-3A94EB37E6A1}" destId="{38EBF813-6088-4975-8713-FC96158090E3}" srcOrd="0" destOrd="0" presId="urn:microsoft.com/office/officeart/2005/8/layout/vList2"/>
    <dgm:cxn modelId="{B6F519B9-D9A6-4FB4-86D2-255E98155130}" type="presParOf" srcId="{9B68D267-C9FF-41A3-9E56-2AEC4C2D82DB}" destId="{38EBF813-6088-4975-8713-FC96158090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6E7BDC-5E79-430E-BE0D-5C5451A7594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MX"/>
        </a:p>
      </dgm:t>
    </dgm:pt>
    <dgm:pt modelId="{14C2D2E2-CE00-4DCC-8FEA-3D10A7E3C57B}">
      <dgm:prSet/>
      <dgm:spPr/>
      <dgm:t>
        <a:bodyPr/>
        <a:lstStyle/>
        <a:p>
          <a:pPr algn="ctr" rtl="0"/>
          <a:r>
            <a:rPr lang="es-MX" dirty="0" smtClean="0">
              <a:effectLst>
                <a:outerShdw blurRad="38100" dist="38100" dir="2700000" algn="tl">
                  <a:srgbClr val="000000">
                    <a:alpha val="43137"/>
                  </a:srgbClr>
                </a:outerShdw>
              </a:effectLst>
            </a:rPr>
            <a:t>¿Qué es innovación?</a:t>
          </a:r>
          <a:endParaRPr lang="es-MX" dirty="0">
            <a:effectLst>
              <a:outerShdw blurRad="38100" dist="38100" dir="2700000" algn="tl">
                <a:srgbClr val="000000">
                  <a:alpha val="43137"/>
                </a:srgbClr>
              </a:outerShdw>
            </a:effectLst>
          </a:endParaRPr>
        </a:p>
      </dgm:t>
    </dgm:pt>
    <dgm:pt modelId="{97826CE2-CA70-40D8-8BE9-4C2359BEC761}" type="parTrans" cxnId="{042AF096-5758-47B1-AEB7-06F9C7DD089E}">
      <dgm:prSet/>
      <dgm:spPr/>
      <dgm:t>
        <a:bodyPr/>
        <a:lstStyle/>
        <a:p>
          <a:endParaRPr lang="es-MX"/>
        </a:p>
      </dgm:t>
    </dgm:pt>
    <dgm:pt modelId="{4F96326B-BBCB-4A7B-BECE-1B40793E308F}" type="sibTrans" cxnId="{042AF096-5758-47B1-AEB7-06F9C7DD089E}">
      <dgm:prSet/>
      <dgm:spPr/>
      <dgm:t>
        <a:bodyPr/>
        <a:lstStyle/>
        <a:p>
          <a:endParaRPr lang="es-MX"/>
        </a:p>
      </dgm:t>
    </dgm:pt>
    <dgm:pt modelId="{1B0FEBA0-34F3-441B-A3F6-3DABC50F9374}" type="pres">
      <dgm:prSet presAssocID="{4F6E7BDC-5E79-430E-BE0D-5C5451A7594C}" presName="linear" presStyleCnt="0">
        <dgm:presLayoutVars>
          <dgm:animLvl val="lvl"/>
          <dgm:resizeHandles val="exact"/>
        </dgm:presLayoutVars>
      </dgm:prSet>
      <dgm:spPr/>
    </dgm:pt>
    <dgm:pt modelId="{60500DAA-3B81-4098-980F-285F5D1FFC97}" type="pres">
      <dgm:prSet presAssocID="{14C2D2E2-CE00-4DCC-8FEA-3D10A7E3C57B}" presName="parentText" presStyleLbl="node1" presStyleIdx="0" presStyleCnt="1">
        <dgm:presLayoutVars>
          <dgm:chMax val="0"/>
          <dgm:bulletEnabled val="1"/>
        </dgm:presLayoutVars>
      </dgm:prSet>
      <dgm:spPr/>
    </dgm:pt>
  </dgm:ptLst>
  <dgm:cxnLst>
    <dgm:cxn modelId="{042AF096-5758-47B1-AEB7-06F9C7DD089E}" srcId="{4F6E7BDC-5E79-430E-BE0D-5C5451A7594C}" destId="{14C2D2E2-CE00-4DCC-8FEA-3D10A7E3C57B}" srcOrd="0" destOrd="0" parTransId="{97826CE2-CA70-40D8-8BE9-4C2359BEC761}" sibTransId="{4F96326B-BBCB-4A7B-BECE-1B40793E308F}"/>
    <dgm:cxn modelId="{CF5759EF-7BC2-44EE-B78D-BC4946917EE4}" type="presOf" srcId="{14C2D2E2-CE00-4DCC-8FEA-3D10A7E3C57B}" destId="{60500DAA-3B81-4098-980F-285F5D1FFC97}" srcOrd="0" destOrd="0" presId="urn:microsoft.com/office/officeart/2005/8/layout/vList2"/>
    <dgm:cxn modelId="{861512F8-8891-45FC-BBE0-43A9699BE735}" type="presOf" srcId="{4F6E7BDC-5E79-430E-BE0D-5C5451A7594C}" destId="{1B0FEBA0-34F3-441B-A3F6-3DABC50F9374}" srcOrd="0" destOrd="0" presId="urn:microsoft.com/office/officeart/2005/8/layout/vList2"/>
    <dgm:cxn modelId="{1B21AEC9-2C5B-423A-B13D-9E5908DC79DC}" type="presParOf" srcId="{1B0FEBA0-34F3-441B-A3F6-3DABC50F9374}" destId="{60500DAA-3B81-4098-980F-285F5D1FFC9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297D25-CEA3-4722-ADC0-7C9A830A461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C17DB1F9-B708-452F-88A1-EF1BFC5ED55A}">
      <dgm:prSet/>
      <dgm:spPr/>
      <dgm:t>
        <a:bodyPr/>
        <a:lstStyle/>
        <a:p>
          <a:pPr algn="ctr" rtl="0"/>
          <a:r>
            <a:rPr lang="es-MX" dirty="0" smtClean="0">
              <a:effectLst>
                <a:outerShdw blurRad="38100" dist="38100" dir="2700000" algn="tl">
                  <a:srgbClr val="000000">
                    <a:alpha val="43137"/>
                  </a:srgbClr>
                </a:outerShdw>
              </a:effectLst>
            </a:rPr>
            <a:t>¿Qué es valor?</a:t>
          </a:r>
          <a:endParaRPr lang="es-MX" dirty="0">
            <a:effectLst>
              <a:outerShdw blurRad="38100" dist="38100" dir="2700000" algn="tl">
                <a:srgbClr val="000000">
                  <a:alpha val="43137"/>
                </a:srgbClr>
              </a:outerShdw>
            </a:effectLst>
          </a:endParaRPr>
        </a:p>
      </dgm:t>
    </dgm:pt>
    <dgm:pt modelId="{419BA1DB-615E-4E4C-A8C2-EB5BAD6D331D}" type="parTrans" cxnId="{26A1F438-F5DA-4676-8636-3031953E075F}">
      <dgm:prSet/>
      <dgm:spPr/>
      <dgm:t>
        <a:bodyPr/>
        <a:lstStyle/>
        <a:p>
          <a:endParaRPr lang="es-MX"/>
        </a:p>
      </dgm:t>
    </dgm:pt>
    <dgm:pt modelId="{3016050E-95F0-4943-AF55-9B7DDB6D7D8B}" type="sibTrans" cxnId="{26A1F438-F5DA-4676-8636-3031953E075F}">
      <dgm:prSet/>
      <dgm:spPr/>
      <dgm:t>
        <a:bodyPr/>
        <a:lstStyle/>
        <a:p>
          <a:endParaRPr lang="es-MX"/>
        </a:p>
      </dgm:t>
    </dgm:pt>
    <dgm:pt modelId="{66FAAE5E-2211-4F3A-87B8-3E90AFC167A4}" type="pres">
      <dgm:prSet presAssocID="{D4297D25-CEA3-4722-ADC0-7C9A830A4614}" presName="linear" presStyleCnt="0">
        <dgm:presLayoutVars>
          <dgm:animLvl val="lvl"/>
          <dgm:resizeHandles val="exact"/>
        </dgm:presLayoutVars>
      </dgm:prSet>
      <dgm:spPr/>
    </dgm:pt>
    <dgm:pt modelId="{D5F13758-97AF-4A49-835B-0A7399FBCA14}" type="pres">
      <dgm:prSet presAssocID="{C17DB1F9-B708-452F-88A1-EF1BFC5ED55A}" presName="parentText" presStyleLbl="node1" presStyleIdx="0" presStyleCnt="1" custLinFactNeighborX="-384">
        <dgm:presLayoutVars>
          <dgm:chMax val="0"/>
          <dgm:bulletEnabled val="1"/>
        </dgm:presLayoutVars>
      </dgm:prSet>
      <dgm:spPr/>
      <dgm:t>
        <a:bodyPr/>
        <a:lstStyle/>
        <a:p>
          <a:endParaRPr lang="es-MX"/>
        </a:p>
      </dgm:t>
    </dgm:pt>
  </dgm:ptLst>
  <dgm:cxnLst>
    <dgm:cxn modelId="{021E79E7-1FAC-46D0-8419-E766733FBCF4}" type="presOf" srcId="{C17DB1F9-B708-452F-88A1-EF1BFC5ED55A}" destId="{D5F13758-97AF-4A49-835B-0A7399FBCA14}" srcOrd="0" destOrd="0" presId="urn:microsoft.com/office/officeart/2005/8/layout/vList2"/>
    <dgm:cxn modelId="{7F7AF6AC-637D-47BB-BEA9-4A69B88CA6D5}" type="presOf" srcId="{D4297D25-CEA3-4722-ADC0-7C9A830A4614}" destId="{66FAAE5E-2211-4F3A-87B8-3E90AFC167A4}" srcOrd="0" destOrd="0" presId="urn:microsoft.com/office/officeart/2005/8/layout/vList2"/>
    <dgm:cxn modelId="{26A1F438-F5DA-4676-8636-3031953E075F}" srcId="{D4297D25-CEA3-4722-ADC0-7C9A830A4614}" destId="{C17DB1F9-B708-452F-88A1-EF1BFC5ED55A}" srcOrd="0" destOrd="0" parTransId="{419BA1DB-615E-4E4C-A8C2-EB5BAD6D331D}" sibTransId="{3016050E-95F0-4943-AF55-9B7DDB6D7D8B}"/>
    <dgm:cxn modelId="{25E6B9EE-FF81-4A4D-9499-C150F7076F0C}" type="presParOf" srcId="{66FAAE5E-2211-4F3A-87B8-3E90AFC167A4}" destId="{D5F13758-97AF-4A49-835B-0A7399FBCA1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2C749A-39FE-4514-B78F-1AD28C3BC7B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MX"/>
        </a:p>
      </dgm:t>
    </dgm:pt>
    <dgm:pt modelId="{6421A877-E552-47CC-8788-42C7348165E3}">
      <dgm:prSet/>
      <dgm:spPr/>
      <dgm:t>
        <a:bodyPr/>
        <a:lstStyle/>
        <a:p>
          <a:pPr rtl="0"/>
          <a:r>
            <a:rPr lang="es-MX" dirty="0" smtClean="0">
              <a:effectLst>
                <a:outerShdw blurRad="38100" dist="38100" dir="2700000" algn="tl">
                  <a:srgbClr val="000000">
                    <a:alpha val="43137"/>
                  </a:srgbClr>
                </a:outerShdw>
              </a:effectLst>
            </a:rPr>
            <a:t>1) El producto </a:t>
          </a:r>
          <a:endParaRPr lang="es-MX" dirty="0">
            <a:effectLst>
              <a:outerShdw blurRad="38100" dist="38100" dir="2700000" algn="tl">
                <a:srgbClr val="000000">
                  <a:alpha val="43137"/>
                </a:srgbClr>
              </a:outerShdw>
            </a:effectLst>
          </a:endParaRPr>
        </a:p>
      </dgm:t>
    </dgm:pt>
    <dgm:pt modelId="{8C20064A-2098-4AFF-9D80-B2B3968D896D}" type="parTrans" cxnId="{2F4A2847-6DA6-4CE8-94AD-10773CDC83BF}">
      <dgm:prSet/>
      <dgm:spPr/>
      <dgm:t>
        <a:bodyPr/>
        <a:lstStyle/>
        <a:p>
          <a:endParaRPr lang="es-MX"/>
        </a:p>
      </dgm:t>
    </dgm:pt>
    <dgm:pt modelId="{69D74133-3D15-46A0-8ECB-E838AD7E2784}" type="sibTrans" cxnId="{2F4A2847-6DA6-4CE8-94AD-10773CDC83BF}">
      <dgm:prSet/>
      <dgm:spPr/>
      <dgm:t>
        <a:bodyPr/>
        <a:lstStyle/>
        <a:p>
          <a:endParaRPr lang="es-MX"/>
        </a:p>
      </dgm:t>
    </dgm:pt>
    <dgm:pt modelId="{2D9CA72A-E68A-4E9B-88F2-1A77980E856C}">
      <dgm:prSet/>
      <dgm:spPr/>
      <dgm:t>
        <a:bodyPr/>
        <a:lstStyle/>
        <a:p>
          <a:pPr rtl="0"/>
          <a:r>
            <a:rPr lang="es-MX" dirty="0" smtClean="0">
              <a:effectLst>
                <a:outerShdw blurRad="38100" dist="38100" dir="2700000" algn="tl">
                  <a:srgbClr val="000000">
                    <a:alpha val="43137"/>
                  </a:srgbClr>
                </a:outerShdw>
              </a:effectLst>
            </a:rPr>
            <a:t>2) El servicio</a:t>
          </a:r>
          <a:endParaRPr lang="es-MX" dirty="0">
            <a:effectLst>
              <a:outerShdw blurRad="38100" dist="38100" dir="2700000" algn="tl">
                <a:srgbClr val="000000">
                  <a:alpha val="43137"/>
                </a:srgbClr>
              </a:outerShdw>
            </a:effectLst>
          </a:endParaRPr>
        </a:p>
      </dgm:t>
    </dgm:pt>
    <dgm:pt modelId="{7643BA3B-D7DE-4B2D-AB09-357781360231}" type="parTrans" cxnId="{B46809FB-CEDD-481F-B7D6-1A4CD4315ED9}">
      <dgm:prSet/>
      <dgm:spPr/>
      <dgm:t>
        <a:bodyPr/>
        <a:lstStyle/>
        <a:p>
          <a:endParaRPr lang="es-MX"/>
        </a:p>
      </dgm:t>
    </dgm:pt>
    <dgm:pt modelId="{9F4F327E-66BD-4EBE-9262-0539474204A3}" type="sibTrans" cxnId="{B46809FB-CEDD-481F-B7D6-1A4CD4315ED9}">
      <dgm:prSet/>
      <dgm:spPr/>
      <dgm:t>
        <a:bodyPr/>
        <a:lstStyle/>
        <a:p>
          <a:endParaRPr lang="es-MX"/>
        </a:p>
      </dgm:t>
    </dgm:pt>
    <dgm:pt modelId="{D967A3E2-E8AB-40DB-87A5-B6038A3995EC}">
      <dgm:prSet/>
      <dgm:spPr/>
      <dgm:t>
        <a:bodyPr/>
        <a:lstStyle/>
        <a:p>
          <a:pPr rtl="0"/>
          <a:r>
            <a:rPr lang="es-MX" dirty="0" smtClean="0">
              <a:effectLst>
                <a:outerShdw blurRad="38100" dist="38100" dir="2700000" algn="tl">
                  <a:srgbClr val="000000">
                    <a:alpha val="43137"/>
                  </a:srgbClr>
                </a:outerShdw>
              </a:effectLst>
            </a:rPr>
            <a:t>3) La entrega</a:t>
          </a:r>
          <a:endParaRPr lang="es-MX" dirty="0">
            <a:effectLst>
              <a:outerShdw blurRad="38100" dist="38100" dir="2700000" algn="tl">
                <a:srgbClr val="000000">
                  <a:alpha val="43137"/>
                </a:srgbClr>
              </a:outerShdw>
            </a:effectLst>
          </a:endParaRPr>
        </a:p>
      </dgm:t>
    </dgm:pt>
    <dgm:pt modelId="{24747453-FB8E-499E-B2E7-20E081FADC42}" type="parTrans" cxnId="{40BB7189-EBCC-497C-B782-1FBB92CF6AA5}">
      <dgm:prSet/>
      <dgm:spPr/>
      <dgm:t>
        <a:bodyPr/>
        <a:lstStyle/>
        <a:p>
          <a:endParaRPr lang="es-MX"/>
        </a:p>
      </dgm:t>
    </dgm:pt>
    <dgm:pt modelId="{9D36A25B-8D1B-424B-BCB0-7381145934F4}" type="sibTrans" cxnId="{40BB7189-EBCC-497C-B782-1FBB92CF6AA5}">
      <dgm:prSet/>
      <dgm:spPr/>
      <dgm:t>
        <a:bodyPr/>
        <a:lstStyle/>
        <a:p>
          <a:endParaRPr lang="es-MX"/>
        </a:p>
      </dgm:t>
    </dgm:pt>
    <dgm:pt modelId="{94FDDE27-0B06-4470-B600-601D635C51CB}">
      <dgm:prSet/>
      <dgm:spPr/>
      <dgm:t>
        <a:bodyPr/>
        <a:lstStyle/>
        <a:p>
          <a:pPr rtl="0"/>
          <a:r>
            <a:rPr lang="es-MX" b="1" i="1" dirty="0" smtClean="0"/>
            <a:t>¿Tengo el soporte adecuado para agregar valor en cada una de ellas?</a:t>
          </a:r>
          <a:endParaRPr lang="es-MX" dirty="0"/>
        </a:p>
      </dgm:t>
    </dgm:pt>
    <dgm:pt modelId="{E0AC02B3-5DC1-43BD-9BDE-A9658912CA66}" type="parTrans" cxnId="{9EBC5F0D-0F02-494C-8633-906CCE015C5C}">
      <dgm:prSet/>
      <dgm:spPr/>
      <dgm:t>
        <a:bodyPr/>
        <a:lstStyle/>
        <a:p>
          <a:endParaRPr lang="es-MX"/>
        </a:p>
      </dgm:t>
    </dgm:pt>
    <dgm:pt modelId="{4B6ADC63-0EA3-42C8-B5B4-0F171EA9F5C4}" type="sibTrans" cxnId="{9EBC5F0D-0F02-494C-8633-906CCE015C5C}">
      <dgm:prSet/>
      <dgm:spPr/>
      <dgm:t>
        <a:bodyPr/>
        <a:lstStyle/>
        <a:p>
          <a:endParaRPr lang="es-MX"/>
        </a:p>
      </dgm:t>
    </dgm:pt>
    <dgm:pt modelId="{B509AC36-FDF1-4D89-B5DB-75C02C296BE8}" type="pres">
      <dgm:prSet presAssocID="{872C749A-39FE-4514-B78F-1AD28C3BC7B6}" presName="linear" presStyleCnt="0">
        <dgm:presLayoutVars>
          <dgm:animLvl val="lvl"/>
          <dgm:resizeHandles val="exact"/>
        </dgm:presLayoutVars>
      </dgm:prSet>
      <dgm:spPr/>
    </dgm:pt>
    <dgm:pt modelId="{559869B7-940A-4B63-AEAA-282C0FC78C91}" type="pres">
      <dgm:prSet presAssocID="{6421A877-E552-47CC-8788-42C7348165E3}" presName="parentText" presStyleLbl="node1" presStyleIdx="0" presStyleCnt="4">
        <dgm:presLayoutVars>
          <dgm:chMax val="0"/>
          <dgm:bulletEnabled val="1"/>
        </dgm:presLayoutVars>
      </dgm:prSet>
      <dgm:spPr/>
    </dgm:pt>
    <dgm:pt modelId="{86CC0A8C-AEC9-47D4-A778-051AA3BD6A73}" type="pres">
      <dgm:prSet presAssocID="{69D74133-3D15-46A0-8ECB-E838AD7E2784}" presName="spacer" presStyleCnt="0"/>
      <dgm:spPr/>
    </dgm:pt>
    <dgm:pt modelId="{07250F99-577A-4FD8-B36E-BDB3862467FD}" type="pres">
      <dgm:prSet presAssocID="{2D9CA72A-E68A-4E9B-88F2-1A77980E856C}" presName="parentText" presStyleLbl="node1" presStyleIdx="1" presStyleCnt="4">
        <dgm:presLayoutVars>
          <dgm:chMax val="0"/>
          <dgm:bulletEnabled val="1"/>
        </dgm:presLayoutVars>
      </dgm:prSet>
      <dgm:spPr/>
    </dgm:pt>
    <dgm:pt modelId="{8AB04D27-03BD-42E0-A0F3-2F0E26B7F010}" type="pres">
      <dgm:prSet presAssocID="{9F4F327E-66BD-4EBE-9262-0539474204A3}" presName="spacer" presStyleCnt="0"/>
      <dgm:spPr/>
    </dgm:pt>
    <dgm:pt modelId="{6A5BA5F2-2461-4F2B-AE54-433A349FFF94}" type="pres">
      <dgm:prSet presAssocID="{D967A3E2-E8AB-40DB-87A5-B6038A3995EC}" presName="parentText" presStyleLbl="node1" presStyleIdx="2" presStyleCnt="4">
        <dgm:presLayoutVars>
          <dgm:chMax val="0"/>
          <dgm:bulletEnabled val="1"/>
        </dgm:presLayoutVars>
      </dgm:prSet>
      <dgm:spPr/>
    </dgm:pt>
    <dgm:pt modelId="{91333E45-5154-4672-A337-17E1657FBA7A}" type="pres">
      <dgm:prSet presAssocID="{9D36A25B-8D1B-424B-BCB0-7381145934F4}" presName="spacer" presStyleCnt="0"/>
      <dgm:spPr/>
    </dgm:pt>
    <dgm:pt modelId="{261BAB3B-5EA9-418B-9013-6FADB287CF22}" type="pres">
      <dgm:prSet presAssocID="{94FDDE27-0B06-4470-B600-601D635C51CB}" presName="parentText" presStyleLbl="node1" presStyleIdx="3" presStyleCnt="4">
        <dgm:presLayoutVars>
          <dgm:chMax val="0"/>
          <dgm:bulletEnabled val="1"/>
        </dgm:presLayoutVars>
      </dgm:prSet>
      <dgm:spPr/>
      <dgm:t>
        <a:bodyPr/>
        <a:lstStyle/>
        <a:p>
          <a:endParaRPr lang="es-MX"/>
        </a:p>
      </dgm:t>
    </dgm:pt>
  </dgm:ptLst>
  <dgm:cxnLst>
    <dgm:cxn modelId="{7A432EA2-A801-4B48-B0C2-C614DA945B28}" type="presOf" srcId="{872C749A-39FE-4514-B78F-1AD28C3BC7B6}" destId="{B509AC36-FDF1-4D89-B5DB-75C02C296BE8}" srcOrd="0" destOrd="0" presId="urn:microsoft.com/office/officeart/2005/8/layout/vList2"/>
    <dgm:cxn modelId="{F379721B-251C-4DBC-A157-C6B7215FA18F}" type="presOf" srcId="{D967A3E2-E8AB-40DB-87A5-B6038A3995EC}" destId="{6A5BA5F2-2461-4F2B-AE54-433A349FFF94}" srcOrd="0" destOrd="0" presId="urn:microsoft.com/office/officeart/2005/8/layout/vList2"/>
    <dgm:cxn modelId="{40BB7189-EBCC-497C-B782-1FBB92CF6AA5}" srcId="{872C749A-39FE-4514-B78F-1AD28C3BC7B6}" destId="{D967A3E2-E8AB-40DB-87A5-B6038A3995EC}" srcOrd="2" destOrd="0" parTransId="{24747453-FB8E-499E-B2E7-20E081FADC42}" sibTransId="{9D36A25B-8D1B-424B-BCB0-7381145934F4}"/>
    <dgm:cxn modelId="{95A7FA8F-552D-4924-A1E7-E222F818AF57}" type="presOf" srcId="{6421A877-E552-47CC-8788-42C7348165E3}" destId="{559869B7-940A-4B63-AEAA-282C0FC78C91}" srcOrd="0" destOrd="0" presId="urn:microsoft.com/office/officeart/2005/8/layout/vList2"/>
    <dgm:cxn modelId="{B46809FB-CEDD-481F-B7D6-1A4CD4315ED9}" srcId="{872C749A-39FE-4514-B78F-1AD28C3BC7B6}" destId="{2D9CA72A-E68A-4E9B-88F2-1A77980E856C}" srcOrd="1" destOrd="0" parTransId="{7643BA3B-D7DE-4B2D-AB09-357781360231}" sibTransId="{9F4F327E-66BD-4EBE-9262-0539474204A3}"/>
    <dgm:cxn modelId="{B23A4520-35FD-4AD1-BDF9-BF0D62B11940}" type="presOf" srcId="{2D9CA72A-E68A-4E9B-88F2-1A77980E856C}" destId="{07250F99-577A-4FD8-B36E-BDB3862467FD}" srcOrd="0" destOrd="0" presId="urn:microsoft.com/office/officeart/2005/8/layout/vList2"/>
    <dgm:cxn modelId="{2AD5E8C9-82C0-4650-80E4-90DD1260B904}" type="presOf" srcId="{94FDDE27-0B06-4470-B600-601D635C51CB}" destId="{261BAB3B-5EA9-418B-9013-6FADB287CF22}" srcOrd="0" destOrd="0" presId="urn:microsoft.com/office/officeart/2005/8/layout/vList2"/>
    <dgm:cxn modelId="{2F4A2847-6DA6-4CE8-94AD-10773CDC83BF}" srcId="{872C749A-39FE-4514-B78F-1AD28C3BC7B6}" destId="{6421A877-E552-47CC-8788-42C7348165E3}" srcOrd="0" destOrd="0" parTransId="{8C20064A-2098-4AFF-9D80-B2B3968D896D}" sibTransId="{69D74133-3D15-46A0-8ECB-E838AD7E2784}"/>
    <dgm:cxn modelId="{9EBC5F0D-0F02-494C-8633-906CCE015C5C}" srcId="{872C749A-39FE-4514-B78F-1AD28C3BC7B6}" destId="{94FDDE27-0B06-4470-B600-601D635C51CB}" srcOrd="3" destOrd="0" parTransId="{E0AC02B3-5DC1-43BD-9BDE-A9658912CA66}" sibTransId="{4B6ADC63-0EA3-42C8-B5B4-0F171EA9F5C4}"/>
    <dgm:cxn modelId="{98BB0711-2CED-4CB2-8BC3-D11ECEB5BFFA}" type="presParOf" srcId="{B509AC36-FDF1-4D89-B5DB-75C02C296BE8}" destId="{559869B7-940A-4B63-AEAA-282C0FC78C91}" srcOrd="0" destOrd="0" presId="urn:microsoft.com/office/officeart/2005/8/layout/vList2"/>
    <dgm:cxn modelId="{B544CE07-9413-4FA8-8F89-141B70C6289A}" type="presParOf" srcId="{B509AC36-FDF1-4D89-B5DB-75C02C296BE8}" destId="{86CC0A8C-AEC9-47D4-A778-051AA3BD6A73}" srcOrd="1" destOrd="0" presId="urn:microsoft.com/office/officeart/2005/8/layout/vList2"/>
    <dgm:cxn modelId="{F253C48D-E0A1-4352-A49B-E0E50DDF98D5}" type="presParOf" srcId="{B509AC36-FDF1-4D89-B5DB-75C02C296BE8}" destId="{07250F99-577A-4FD8-B36E-BDB3862467FD}" srcOrd="2" destOrd="0" presId="urn:microsoft.com/office/officeart/2005/8/layout/vList2"/>
    <dgm:cxn modelId="{5684F7A7-4F14-4FBD-95DB-B2A769658A7E}" type="presParOf" srcId="{B509AC36-FDF1-4D89-B5DB-75C02C296BE8}" destId="{8AB04D27-03BD-42E0-A0F3-2F0E26B7F010}" srcOrd="3" destOrd="0" presId="urn:microsoft.com/office/officeart/2005/8/layout/vList2"/>
    <dgm:cxn modelId="{EFA19A14-6044-4AB1-AF82-99BB51703C25}" type="presParOf" srcId="{B509AC36-FDF1-4D89-B5DB-75C02C296BE8}" destId="{6A5BA5F2-2461-4F2B-AE54-433A349FFF94}" srcOrd="4" destOrd="0" presId="urn:microsoft.com/office/officeart/2005/8/layout/vList2"/>
    <dgm:cxn modelId="{07B786A5-33FD-4647-867A-037DC84C17A5}" type="presParOf" srcId="{B509AC36-FDF1-4D89-B5DB-75C02C296BE8}" destId="{91333E45-5154-4672-A337-17E1657FBA7A}" srcOrd="5" destOrd="0" presId="urn:microsoft.com/office/officeart/2005/8/layout/vList2"/>
    <dgm:cxn modelId="{13CC3157-4B9A-4B79-ACE8-89163D829358}" type="presParOf" srcId="{B509AC36-FDF1-4D89-B5DB-75C02C296BE8}" destId="{261BAB3B-5EA9-418B-9013-6FADB287CF2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0E84FE-EE8C-424A-B258-FFE9512F28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E647F9B8-1834-48DB-9DE9-98C746C1A655}">
      <dgm:prSet/>
      <dgm:spPr/>
      <dgm:t>
        <a:bodyPr/>
        <a:lstStyle/>
        <a:p>
          <a:pPr rtl="0"/>
          <a:r>
            <a:rPr lang="es-ES" b="1" smtClean="0"/>
            <a:t>La percepción del valor</a:t>
          </a:r>
          <a:endParaRPr lang="es-MX"/>
        </a:p>
      </dgm:t>
    </dgm:pt>
    <dgm:pt modelId="{55F31490-454E-48EF-BDAA-4DD68FC68B08}" type="parTrans" cxnId="{134DD331-4F2E-46E7-A750-8B51CCBF79C8}">
      <dgm:prSet/>
      <dgm:spPr/>
      <dgm:t>
        <a:bodyPr/>
        <a:lstStyle/>
        <a:p>
          <a:endParaRPr lang="es-MX"/>
        </a:p>
      </dgm:t>
    </dgm:pt>
    <dgm:pt modelId="{D0CC9F3C-82E6-4A81-AC2B-D05D848B4F57}" type="sibTrans" cxnId="{134DD331-4F2E-46E7-A750-8B51CCBF79C8}">
      <dgm:prSet/>
      <dgm:spPr/>
      <dgm:t>
        <a:bodyPr/>
        <a:lstStyle/>
        <a:p>
          <a:endParaRPr lang="es-MX"/>
        </a:p>
      </dgm:t>
    </dgm:pt>
    <dgm:pt modelId="{C92E0FE6-E132-41DD-8909-47E2B3ACCBD8}">
      <dgm:prSet/>
      <dgm:spPr/>
      <dgm:t>
        <a:bodyPr/>
        <a:lstStyle/>
        <a:p>
          <a:pPr rtl="0"/>
          <a:r>
            <a:rPr lang="es-ES" b="1" dirty="0" smtClean="0"/>
            <a:t>viene de 2 vías:</a:t>
          </a:r>
          <a:endParaRPr lang="es-MX" dirty="0"/>
        </a:p>
      </dgm:t>
    </dgm:pt>
    <dgm:pt modelId="{D7070A96-3DA1-48AA-ADA9-BCDAD348F210}" type="parTrans" cxnId="{E174E2BF-2026-47CD-AD69-DE05C7BD63DE}">
      <dgm:prSet/>
      <dgm:spPr/>
      <dgm:t>
        <a:bodyPr/>
        <a:lstStyle/>
        <a:p>
          <a:endParaRPr lang="es-MX"/>
        </a:p>
      </dgm:t>
    </dgm:pt>
    <dgm:pt modelId="{E41C2251-060B-4499-9830-077D5AFC03CC}" type="sibTrans" cxnId="{E174E2BF-2026-47CD-AD69-DE05C7BD63DE}">
      <dgm:prSet/>
      <dgm:spPr/>
      <dgm:t>
        <a:bodyPr/>
        <a:lstStyle/>
        <a:p>
          <a:endParaRPr lang="es-MX"/>
        </a:p>
      </dgm:t>
    </dgm:pt>
    <dgm:pt modelId="{9311AAD7-1537-4746-8C8E-6A3BCCA7BEA4}">
      <dgm:prSet/>
      <dgm:spPr/>
      <dgm:t>
        <a:bodyPr/>
        <a:lstStyle/>
        <a:p>
          <a:pPr rtl="0"/>
          <a:r>
            <a:rPr lang="es-ES" b="1" smtClean="0"/>
            <a:t>Juicio de lo que ofreces</a:t>
          </a:r>
          <a:endParaRPr lang="es-MX"/>
        </a:p>
      </dgm:t>
    </dgm:pt>
    <dgm:pt modelId="{2C0073C2-7DB0-44D2-9ED0-025818FAA6D2}" type="parTrans" cxnId="{01ECD39E-C2DB-4FE3-BCDC-046EC39CD056}">
      <dgm:prSet/>
      <dgm:spPr/>
      <dgm:t>
        <a:bodyPr/>
        <a:lstStyle/>
        <a:p>
          <a:endParaRPr lang="es-MX"/>
        </a:p>
      </dgm:t>
    </dgm:pt>
    <dgm:pt modelId="{F5F3137A-4C2C-4C6A-9581-AC54A1866EA0}" type="sibTrans" cxnId="{01ECD39E-C2DB-4FE3-BCDC-046EC39CD056}">
      <dgm:prSet/>
      <dgm:spPr/>
      <dgm:t>
        <a:bodyPr/>
        <a:lstStyle/>
        <a:p>
          <a:endParaRPr lang="es-MX"/>
        </a:p>
      </dgm:t>
    </dgm:pt>
    <dgm:pt modelId="{9DE281CE-D5E3-4DC4-9220-A63FA5F4443F}">
      <dgm:prSet/>
      <dgm:spPr/>
      <dgm:t>
        <a:bodyPr/>
        <a:lstStyle/>
        <a:p>
          <a:pPr rtl="0"/>
          <a:r>
            <a:rPr lang="es-ES" b="1" smtClean="0"/>
            <a:t>Innovación que le propones</a:t>
          </a:r>
          <a:endParaRPr lang="es-MX"/>
        </a:p>
      </dgm:t>
    </dgm:pt>
    <dgm:pt modelId="{7891F9CD-B479-4A81-A3B6-3A8F792636F3}" type="parTrans" cxnId="{7015B8D0-C6D6-4765-8B7D-DFA65A327BA2}">
      <dgm:prSet/>
      <dgm:spPr/>
      <dgm:t>
        <a:bodyPr/>
        <a:lstStyle/>
        <a:p>
          <a:endParaRPr lang="es-MX"/>
        </a:p>
      </dgm:t>
    </dgm:pt>
    <dgm:pt modelId="{660808C7-2080-45CC-AAFD-E02568ED08F0}" type="sibTrans" cxnId="{7015B8D0-C6D6-4765-8B7D-DFA65A327BA2}">
      <dgm:prSet/>
      <dgm:spPr/>
      <dgm:t>
        <a:bodyPr/>
        <a:lstStyle/>
        <a:p>
          <a:endParaRPr lang="es-MX"/>
        </a:p>
      </dgm:t>
    </dgm:pt>
    <dgm:pt modelId="{D65F4ED7-E11B-42CC-8E01-F9A9DD4F90E6}" type="pres">
      <dgm:prSet presAssocID="{1E0E84FE-EE8C-424A-B258-FFE9512F2820}" presName="linear" presStyleCnt="0">
        <dgm:presLayoutVars>
          <dgm:animLvl val="lvl"/>
          <dgm:resizeHandles val="exact"/>
        </dgm:presLayoutVars>
      </dgm:prSet>
      <dgm:spPr/>
    </dgm:pt>
    <dgm:pt modelId="{ACED131A-4DE9-446A-A124-BFDA01A73498}" type="pres">
      <dgm:prSet presAssocID="{E647F9B8-1834-48DB-9DE9-98C746C1A655}" presName="parentText" presStyleLbl="node1" presStyleIdx="0" presStyleCnt="4">
        <dgm:presLayoutVars>
          <dgm:chMax val="0"/>
          <dgm:bulletEnabled val="1"/>
        </dgm:presLayoutVars>
      </dgm:prSet>
      <dgm:spPr/>
    </dgm:pt>
    <dgm:pt modelId="{854797F2-7A1C-4F81-94C5-2F838D059750}" type="pres">
      <dgm:prSet presAssocID="{D0CC9F3C-82E6-4A81-AC2B-D05D848B4F57}" presName="spacer" presStyleCnt="0"/>
      <dgm:spPr/>
    </dgm:pt>
    <dgm:pt modelId="{55370983-13BF-43B2-AFF3-480093037E82}" type="pres">
      <dgm:prSet presAssocID="{C92E0FE6-E132-41DD-8909-47E2B3ACCBD8}" presName="parentText" presStyleLbl="node1" presStyleIdx="1" presStyleCnt="4">
        <dgm:presLayoutVars>
          <dgm:chMax val="0"/>
          <dgm:bulletEnabled val="1"/>
        </dgm:presLayoutVars>
      </dgm:prSet>
      <dgm:spPr/>
    </dgm:pt>
    <dgm:pt modelId="{C01B2561-03F2-4D19-ACC0-687DE51B84CC}" type="pres">
      <dgm:prSet presAssocID="{E41C2251-060B-4499-9830-077D5AFC03CC}" presName="spacer" presStyleCnt="0"/>
      <dgm:spPr/>
    </dgm:pt>
    <dgm:pt modelId="{D0C8FB59-D604-4F66-9F1D-564F2BDDC152}" type="pres">
      <dgm:prSet presAssocID="{9311AAD7-1537-4746-8C8E-6A3BCCA7BEA4}" presName="parentText" presStyleLbl="node1" presStyleIdx="2" presStyleCnt="4">
        <dgm:presLayoutVars>
          <dgm:chMax val="0"/>
          <dgm:bulletEnabled val="1"/>
        </dgm:presLayoutVars>
      </dgm:prSet>
      <dgm:spPr/>
    </dgm:pt>
    <dgm:pt modelId="{6689A738-38EB-4C0F-BAF9-C1E6653B095B}" type="pres">
      <dgm:prSet presAssocID="{F5F3137A-4C2C-4C6A-9581-AC54A1866EA0}" presName="spacer" presStyleCnt="0"/>
      <dgm:spPr/>
    </dgm:pt>
    <dgm:pt modelId="{553B4224-AF7F-42FA-B514-52F1C397A462}" type="pres">
      <dgm:prSet presAssocID="{9DE281CE-D5E3-4DC4-9220-A63FA5F4443F}" presName="parentText" presStyleLbl="node1" presStyleIdx="3" presStyleCnt="4">
        <dgm:presLayoutVars>
          <dgm:chMax val="0"/>
          <dgm:bulletEnabled val="1"/>
        </dgm:presLayoutVars>
      </dgm:prSet>
      <dgm:spPr/>
    </dgm:pt>
  </dgm:ptLst>
  <dgm:cxnLst>
    <dgm:cxn modelId="{0EF832ED-2868-49B3-B9BA-33B9E773E3B1}" type="presOf" srcId="{9DE281CE-D5E3-4DC4-9220-A63FA5F4443F}" destId="{553B4224-AF7F-42FA-B514-52F1C397A462}" srcOrd="0" destOrd="0" presId="urn:microsoft.com/office/officeart/2005/8/layout/vList2"/>
    <dgm:cxn modelId="{3E1B913F-8132-49C8-9DA9-00ED02F83F5C}" type="presOf" srcId="{C92E0FE6-E132-41DD-8909-47E2B3ACCBD8}" destId="{55370983-13BF-43B2-AFF3-480093037E82}" srcOrd="0" destOrd="0" presId="urn:microsoft.com/office/officeart/2005/8/layout/vList2"/>
    <dgm:cxn modelId="{01ECD39E-C2DB-4FE3-BCDC-046EC39CD056}" srcId="{1E0E84FE-EE8C-424A-B258-FFE9512F2820}" destId="{9311AAD7-1537-4746-8C8E-6A3BCCA7BEA4}" srcOrd="2" destOrd="0" parTransId="{2C0073C2-7DB0-44D2-9ED0-025818FAA6D2}" sibTransId="{F5F3137A-4C2C-4C6A-9581-AC54A1866EA0}"/>
    <dgm:cxn modelId="{7DC066B8-57D4-4221-AA71-4E9DC632C2B4}" type="presOf" srcId="{E647F9B8-1834-48DB-9DE9-98C746C1A655}" destId="{ACED131A-4DE9-446A-A124-BFDA01A73498}" srcOrd="0" destOrd="0" presId="urn:microsoft.com/office/officeart/2005/8/layout/vList2"/>
    <dgm:cxn modelId="{27D7A516-57ED-4942-ACC4-853A019F3481}" type="presOf" srcId="{9311AAD7-1537-4746-8C8E-6A3BCCA7BEA4}" destId="{D0C8FB59-D604-4F66-9F1D-564F2BDDC152}" srcOrd="0" destOrd="0" presId="urn:microsoft.com/office/officeart/2005/8/layout/vList2"/>
    <dgm:cxn modelId="{134DD331-4F2E-46E7-A750-8B51CCBF79C8}" srcId="{1E0E84FE-EE8C-424A-B258-FFE9512F2820}" destId="{E647F9B8-1834-48DB-9DE9-98C746C1A655}" srcOrd="0" destOrd="0" parTransId="{55F31490-454E-48EF-BDAA-4DD68FC68B08}" sibTransId="{D0CC9F3C-82E6-4A81-AC2B-D05D848B4F57}"/>
    <dgm:cxn modelId="{7015B8D0-C6D6-4765-8B7D-DFA65A327BA2}" srcId="{1E0E84FE-EE8C-424A-B258-FFE9512F2820}" destId="{9DE281CE-D5E3-4DC4-9220-A63FA5F4443F}" srcOrd="3" destOrd="0" parTransId="{7891F9CD-B479-4A81-A3B6-3A8F792636F3}" sibTransId="{660808C7-2080-45CC-AAFD-E02568ED08F0}"/>
    <dgm:cxn modelId="{E174E2BF-2026-47CD-AD69-DE05C7BD63DE}" srcId="{1E0E84FE-EE8C-424A-B258-FFE9512F2820}" destId="{C92E0FE6-E132-41DD-8909-47E2B3ACCBD8}" srcOrd="1" destOrd="0" parTransId="{D7070A96-3DA1-48AA-ADA9-BCDAD348F210}" sibTransId="{E41C2251-060B-4499-9830-077D5AFC03CC}"/>
    <dgm:cxn modelId="{A41283C5-FDAF-4DC2-BE52-9B28FA9CB98F}" type="presOf" srcId="{1E0E84FE-EE8C-424A-B258-FFE9512F2820}" destId="{D65F4ED7-E11B-42CC-8E01-F9A9DD4F90E6}" srcOrd="0" destOrd="0" presId="urn:microsoft.com/office/officeart/2005/8/layout/vList2"/>
    <dgm:cxn modelId="{DB8C8B0D-133F-4E23-9CF0-F56150F130FE}" type="presParOf" srcId="{D65F4ED7-E11B-42CC-8E01-F9A9DD4F90E6}" destId="{ACED131A-4DE9-446A-A124-BFDA01A73498}" srcOrd="0" destOrd="0" presId="urn:microsoft.com/office/officeart/2005/8/layout/vList2"/>
    <dgm:cxn modelId="{2B87A758-E8FA-4CF9-95F7-840F89232C41}" type="presParOf" srcId="{D65F4ED7-E11B-42CC-8E01-F9A9DD4F90E6}" destId="{854797F2-7A1C-4F81-94C5-2F838D059750}" srcOrd="1" destOrd="0" presId="urn:microsoft.com/office/officeart/2005/8/layout/vList2"/>
    <dgm:cxn modelId="{C3876D11-DCCE-41EE-BEF5-33BE17E00628}" type="presParOf" srcId="{D65F4ED7-E11B-42CC-8E01-F9A9DD4F90E6}" destId="{55370983-13BF-43B2-AFF3-480093037E82}" srcOrd="2" destOrd="0" presId="urn:microsoft.com/office/officeart/2005/8/layout/vList2"/>
    <dgm:cxn modelId="{CAF4219F-EE3F-41B2-9CCB-F80BD668EF21}" type="presParOf" srcId="{D65F4ED7-E11B-42CC-8E01-F9A9DD4F90E6}" destId="{C01B2561-03F2-4D19-ACC0-687DE51B84CC}" srcOrd="3" destOrd="0" presId="urn:microsoft.com/office/officeart/2005/8/layout/vList2"/>
    <dgm:cxn modelId="{CFD9072B-CB71-4086-9FEE-A5A7C9E6CD16}" type="presParOf" srcId="{D65F4ED7-E11B-42CC-8E01-F9A9DD4F90E6}" destId="{D0C8FB59-D604-4F66-9F1D-564F2BDDC152}" srcOrd="4" destOrd="0" presId="urn:microsoft.com/office/officeart/2005/8/layout/vList2"/>
    <dgm:cxn modelId="{952895E9-FD7E-4CF5-99B3-929F810D922F}" type="presParOf" srcId="{D65F4ED7-E11B-42CC-8E01-F9A9DD4F90E6}" destId="{6689A738-38EB-4C0F-BAF9-C1E6653B095B}" srcOrd="5" destOrd="0" presId="urn:microsoft.com/office/officeart/2005/8/layout/vList2"/>
    <dgm:cxn modelId="{28D803AC-DB0C-44C6-A878-222887A2DC55}" type="presParOf" srcId="{D65F4ED7-E11B-42CC-8E01-F9A9DD4F90E6}" destId="{553B4224-AF7F-42FA-B514-52F1C397A46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BF813-6088-4975-8713-FC96158090E3}">
      <dsp:nvSpPr>
        <dsp:cNvPr id="0" name=""/>
        <dsp:cNvSpPr/>
      </dsp:nvSpPr>
      <dsp:spPr>
        <a:xfrm>
          <a:off x="0" y="0"/>
          <a:ext cx="9144000"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s-MX" sz="6500" kern="1200" dirty="0" smtClean="0">
              <a:effectLst>
                <a:outerShdw blurRad="38100" dist="38100" dir="2700000" algn="tl">
                  <a:srgbClr val="000000">
                    <a:alpha val="43137"/>
                  </a:srgbClr>
                </a:outerShdw>
              </a:effectLst>
            </a:rPr>
            <a:t>Innovación del valor</a:t>
          </a:r>
          <a:endParaRPr lang="es-MX" sz="6500" kern="1200" dirty="0">
            <a:effectLst>
              <a:outerShdw blurRad="38100" dist="38100" dir="2700000" algn="tl">
                <a:srgbClr val="000000">
                  <a:alpha val="43137"/>
                </a:srgbClr>
              </a:outerShdw>
            </a:effectLst>
          </a:endParaRPr>
        </a:p>
      </dsp:txBody>
      <dsp:txXfrm>
        <a:off x="76105" y="76105"/>
        <a:ext cx="8991790" cy="1406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00DAA-3B81-4098-980F-285F5D1FFC97}">
      <dsp:nvSpPr>
        <dsp:cNvPr id="0" name=""/>
        <dsp:cNvSpPr/>
      </dsp:nvSpPr>
      <dsp:spPr>
        <a:xfrm>
          <a:off x="0" y="3193"/>
          <a:ext cx="1051560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es-MX" sz="5500" kern="1200" dirty="0" smtClean="0">
              <a:effectLst>
                <a:outerShdw blurRad="38100" dist="38100" dir="2700000" algn="tl">
                  <a:srgbClr val="000000">
                    <a:alpha val="43137"/>
                  </a:srgbClr>
                </a:outerShdw>
              </a:effectLst>
            </a:rPr>
            <a:t>¿Qué es innovación?</a:t>
          </a:r>
          <a:endParaRPr lang="es-MX" sz="5500" kern="1200" dirty="0">
            <a:effectLst>
              <a:outerShdw blurRad="38100" dist="38100" dir="2700000" algn="tl">
                <a:srgbClr val="000000">
                  <a:alpha val="43137"/>
                </a:srgbClr>
              </a:outerShdw>
            </a:effectLst>
          </a:endParaRPr>
        </a:p>
      </dsp:txBody>
      <dsp:txXfrm>
        <a:off x="64397" y="67590"/>
        <a:ext cx="10386806" cy="11903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13758-97AF-4A49-835B-0A7399FBCA14}">
      <dsp:nvSpPr>
        <dsp:cNvPr id="0" name=""/>
        <dsp:cNvSpPr/>
      </dsp:nvSpPr>
      <dsp:spPr>
        <a:xfrm>
          <a:off x="0" y="3193"/>
          <a:ext cx="1051560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es-MX" sz="5500" kern="1200" dirty="0" smtClean="0">
              <a:effectLst>
                <a:outerShdw blurRad="38100" dist="38100" dir="2700000" algn="tl">
                  <a:srgbClr val="000000">
                    <a:alpha val="43137"/>
                  </a:srgbClr>
                </a:outerShdw>
              </a:effectLst>
            </a:rPr>
            <a:t>¿Qué es valor?</a:t>
          </a:r>
          <a:endParaRPr lang="es-MX" sz="5500" kern="1200" dirty="0">
            <a:effectLst>
              <a:outerShdw blurRad="38100" dist="38100" dir="2700000" algn="tl">
                <a:srgbClr val="000000">
                  <a:alpha val="43137"/>
                </a:srgbClr>
              </a:outerShdw>
            </a:effectLst>
          </a:endParaRPr>
        </a:p>
      </dsp:txBody>
      <dsp:txXfrm>
        <a:off x="64397" y="67590"/>
        <a:ext cx="10386806" cy="11903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869B7-940A-4B63-AEAA-282C0FC78C91}">
      <dsp:nvSpPr>
        <dsp:cNvPr id="0" name=""/>
        <dsp:cNvSpPr/>
      </dsp:nvSpPr>
      <dsp:spPr>
        <a:xfrm>
          <a:off x="0" y="711549"/>
          <a:ext cx="10515600"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MX" sz="2800" kern="1200" dirty="0" smtClean="0">
              <a:effectLst>
                <a:outerShdw blurRad="38100" dist="38100" dir="2700000" algn="tl">
                  <a:srgbClr val="000000">
                    <a:alpha val="43137"/>
                  </a:srgbClr>
                </a:outerShdw>
              </a:effectLst>
            </a:rPr>
            <a:t>1) El producto </a:t>
          </a:r>
          <a:endParaRPr lang="es-MX" sz="2800" kern="1200" dirty="0">
            <a:effectLst>
              <a:outerShdw blurRad="38100" dist="38100" dir="2700000" algn="tl">
                <a:srgbClr val="000000">
                  <a:alpha val="43137"/>
                </a:srgbClr>
              </a:outerShdw>
            </a:effectLst>
          </a:endParaRPr>
        </a:p>
      </dsp:txBody>
      <dsp:txXfrm>
        <a:off x="32784" y="744333"/>
        <a:ext cx="10450032" cy="606012"/>
      </dsp:txXfrm>
    </dsp:sp>
    <dsp:sp modelId="{07250F99-577A-4FD8-B36E-BDB3862467FD}">
      <dsp:nvSpPr>
        <dsp:cNvPr id="0" name=""/>
        <dsp:cNvSpPr/>
      </dsp:nvSpPr>
      <dsp:spPr>
        <a:xfrm>
          <a:off x="0" y="1463769"/>
          <a:ext cx="10515600" cy="6715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MX" sz="2800" kern="1200" dirty="0" smtClean="0">
              <a:effectLst>
                <a:outerShdw blurRad="38100" dist="38100" dir="2700000" algn="tl">
                  <a:srgbClr val="000000">
                    <a:alpha val="43137"/>
                  </a:srgbClr>
                </a:outerShdw>
              </a:effectLst>
            </a:rPr>
            <a:t>2) El servicio</a:t>
          </a:r>
          <a:endParaRPr lang="es-MX" sz="2800" kern="1200" dirty="0">
            <a:effectLst>
              <a:outerShdw blurRad="38100" dist="38100" dir="2700000" algn="tl">
                <a:srgbClr val="000000">
                  <a:alpha val="43137"/>
                </a:srgbClr>
              </a:outerShdw>
            </a:effectLst>
          </a:endParaRPr>
        </a:p>
      </dsp:txBody>
      <dsp:txXfrm>
        <a:off x="32784" y="1496553"/>
        <a:ext cx="10450032" cy="606012"/>
      </dsp:txXfrm>
    </dsp:sp>
    <dsp:sp modelId="{6A5BA5F2-2461-4F2B-AE54-433A349FFF94}">
      <dsp:nvSpPr>
        <dsp:cNvPr id="0" name=""/>
        <dsp:cNvSpPr/>
      </dsp:nvSpPr>
      <dsp:spPr>
        <a:xfrm>
          <a:off x="0" y="2215989"/>
          <a:ext cx="10515600" cy="6715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MX" sz="2800" kern="1200" dirty="0" smtClean="0">
              <a:effectLst>
                <a:outerShdw blurRad="38100" dist="38100" dir="2700000" algn="tl">
                  <a:srgbClr val="000000">
                    <a:alpha val="43137"/>
                  </a:srgbClr>
                </a:outerShdw>
              </a:effectLst>
            </a:rPr>
            <a:t>3) La entrega</a:t>
          </a:r>
          <a:endParaRPr lang="es-MX" sz="2800" kern="1200" dirty="0">
            <a:effectLst>
              <a:outerShdw blurRad="38100" dist="38100" dir="2700000" algn="tl">
                <a:srgbClr val="000000">
                  <a:alpha val="43137"/>
                </a:srgbClr>
              </a:outerShdw>
            </a:effectLst>
          </a:endParaRPr>
        </a:p>
      </dsp:txBody>
      <dsp:txXfrm>
        <a:off x="32784" y="2248773"/>
        <a:ext cx="10450032" cy="606012"/>
      </dsp:txXfrm>
    </dsp:sp>
    <dsp:sp modelId="{261BAB3B-5EA9-418B-9013-6FADB287CF22}">
      <dsp:nvSpPr>
        <dsp:cNvPr id="0" name=""/>
        <dsp:cNvSpPr/>
      </dsp:nvSpPr>
      <dsp:spPr>
        <a:xfrm>
          <a:off x="0" y="2968209"/>
          <a:ext cx="10515600" cy="6715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MX" sz="2800" b="1" i="1" kern="1200" dirty="0" smtClean="0"/>
            <a:t>¿Tengo el soporte adecuado para agregar valor en cada una de ellas?</a:t>
          </a:r>
          <a:endParaRPr lang="es-MX" sz="2800" kern="1200" dirty="0"/>
        </a:p>
      </dsp:txBody>
      <dsp:txXfrm>
        <a:off x="32784" y="3000993"/>
        <a:ext cx="10450032" cy="6060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D131A-4DE9-446A-A124-BFDA01A73498}">
      <dsp:nvSpPr>
        <dsp:cNvPr id="0" name=""/>
        <dsp:cNvSpPr/>
      </dsp:nvSpPr>
      <dsp:spPr>
        <a:xfrm>
          <a:off x="0" y="34239"/>
          <a:ext cx="3137718" cy="2878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s-ES" sz="1200" b="1" kern="1200" smtClean="0"/>
            <a:t>La percepción del valor</a:t>
          </a:r>
          <a:endParaRPr lang="es-MX" sz="1200" kern="1200"/>
        </a:p>
      </dsp:txBody>
      <dsp:txXfrm>
        <a:off x="14050" y="48289"/>
        <a:ext cx="3109618" cy="259719"/>
      </dsp:txXfrm>
    </dsp:sp>
    <dsp:sp modelId="{55370983-13BF-43B2-AFF3-480093037E82}">
      <dsp:nvSpPr>
        <dsp:cNvPr id="0" name=""/>
        <dsp:cNvSpPr/>
      </dsp:nvSpPr>
      <dsp:spPr>
        <a:xfrm>
          <a:off x="0" y="356619"/>
          <a:ext cx="3137718" cy="2878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s-ES" sz="1200" b="1" kern="1200" dirty="0" smtClean="0"/>
            <a:t>viene de 2 vías:</a:t>
          </a:r>
          <a:endParaRPr lang="es-MX" sz="1200" kern="1200" dirty="0"/>
        </a:p>
      </dsp:txBody>
      <dsp:txXfrm>
        <a:off x="14050" y="370669"/>
        <a:ext cx="3109618" cy="259719"/>
      </dsp:txXfrm>
    </dsp:sp>
    <dsp:sp modelId="{D0C8FB59-D604-4F66-9F1D-564F2BDDC152}">
      <dsp:nvSpPr>
        <dsp:cNvPr id="0" name=""/>
        <dsp:cNvSpPr/>
      </dsp:nvSpPr>
      <dsp:spPr>
        <a:xfrm>
          <a:off x="0" y="678999"/>
          <a:ext cx="3137718" cy="2878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s-ES" sz="1200" b="1" kern="1200" smtClean="0"/>
            <a:t>Juicio de lo que ofreces</a:t>
          </a:r>
          <a:endParaRPr lang="es-MX" sz="1200" kern="1200"/>
        </a:p>
      </dsp:txBody>
      <dsp:txXfrm>
        <a:off x="14050" y="693049"/>
        <a:ext cx="3109618" cy="259719"/>
      </dsp:txXfrm>
    </dsp:sp>
    <dsp:sp modelId="{553B4224-AF7F-42FA-B514-52F1C397A462}">
      <dsp:nvSpPr>
        <dsp:cNvPr id="0" name=""/>
        <dsp:cNvSpPr/>
      </dsp:nvSpPr>
      <dsp:spPr>
        <a:xfrm>
          <a:off x="0" y="1001379"/>
          <a:ext cx="3137718" cy="2878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s-ES" sz="1200" b="1" kern="1200" smtClean="0"/>
            <a:t>Innovación que le propones</a:t>
          </a:r>
          <a:endParaRPr lang="es-MX" sz="1200" kern="1200"/>
        </a:p>
      </dsp:txBody>
      <dsp:txXfrm>
        <a:off x="14050" y="1015429"/>
        <a:ext cx="3109618" cy="2597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CA46CC93-9ECF-44CA-A476-181F98BD6617}" type="datetimeFigureOut">
              <a:rPr lang="es-MX" smtClean="0"/>
              <a:t>03/08/2015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6923F67-5E9F-4882-A5C1-A0443363BD06}" type="slidenum">
              <a:rPr lang="es-MX" smtClean="0"/>
              <a:t>‹Nº›</a:t>
            </a:fld>
            <a:endParaRPr lang="es-MX"/>
          </a:p>
        </p:txBody>
      </p:sp>
    </p:spTree>
    <p:extLst>
      <p:ext uri="{BB962C8B-B14F-4D97-AF65-F5344CB8AC3E}">
        <p14:creationId xmlns:p14="http://schemas.microsoft.com/office/powerpoint/2010/main" val="3093066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A46CC93-9ECF-44CA-A476-181F98BD6617}" type="datetimeFigureOut">
              <a:rPr lang="es-MX" smtClean="0"/>
              <a:t>03/08/2015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6923F67-5E9F-4882-A5C1-A0443363BD06}" type="slidenum">
              <a:rPr lang="es-MX" smtClean="0"/>
              <a:t>‹Nº›</a:t>
            </a:fld>
            <a:endParaRPr lang="es-MX"/>
          </a:p>
        </p:txBody>
      </p:sp>
    </p:spTree>
    <p:extLst>
      <p:ext uri="{BB962C8B-B14F-4D97-AF65-F5344CB8AC3E}">
        <p14:creationId xmlns:p14="http://schemas.microsoft.com/office/powerpoint/2010/main" val="4073369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A46CC93-9ECF-44CA-A476-181F98BD6617}" type="datetimeFigureOut">
              <a:rPr lang="es-MX" smtClean="0"/>
              <a:t>03/08/2015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6923F67-5E9F-4882-A5C1-A0443363BD06}" type="slidenum">
              <a:rPr lang="es-MX" smtClean="0"/>
              <a:t>‹Nº›</a:t>
            </a:fld>
            <a:endParaRPr lang="es-MX"/>
          </a:p>
        </p:txBody>
      </p:sp>
    </p:spTree>
    <p:extLst>
      <p:ext uri="{BB962C8B-B14F-4D97-AF65-F5344CB8AC3E}">
        <p14:creationId xmlns:p14="http://schemas.microsoft.com/office/powerpoint/2010/main" val="4137749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s-ES" dirty="0" smtClean="0"/>
              <a:t>Haga clic para modificar el estilo de título del patrón</a:t>
            </a:r>
            <a:endParaRPr lang="es-ES_tradnl" dirty="0"/>
          </a:p>
        </p:txBody>
      </p:sp>
      <p:sp>
        <p:nvSpPr>
          <p:cNvPr id="3" name="Content Placeholder 2"/>
          <p:cNvSpPr>
            <a:spLocks noGrp="1"/>
          </p:cNvSpPr>
          <p:nvPr>
            <p:ph idx="1"/>
          </p:nvPr>
        </p:nvSpPr>
        <p:spPr>
          <a:xfrm>
            <a:off x="609600" y="1600201"/>
            <a:ext cx="10972800" cy="471859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_tradnl" dirty="0"/>
          </a:p>
        </p:txBody>
      </p:sp>
      <p:sp>
        <p:nvSpPr>
          <p:cNvPr id="8" name="Rectangle 7"/>
          <p:cNvSpPr/>
          <p:nvPr userDrawn="1"/>
        </p:nvSpPr>
        <p:spPr>
          <a:xfrm>
            <a:off x="0" y="6428576"/>
            <a:ext cx="12192000" cy="429424"/>
          </a:xfrm>
          <a:prstGeom prst="rect">
            <a:avLst/>
          </a:prstGeom>
          <a:solidFill>
            <a:srgbClr val="4B467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pic>
        <p:nvPicPr>
          <p:cNvPr id="9" name="Picture 8" descr="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1991" y="6576231"/>
            <a:ext cx="6708019" cy="176404"/>
          </a:xfrm>
          <a:prstGeom prst="rect">
            <a:avLst/>
          </a:prstGeom>
        </p:spPr>
      </p:pic>
    </p:spTree>
    <p:extLst>
      <p:ext uri="{BB962C8B-B14F-4D97-AF65-F5344CB8AC3E}">
        <p14:creationId xmlns:p14="http://schemas.microsoft.com/office/powerpoint/2010/main" val="621847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A46CC93-9ECF-44CA-A476-181F98BD6617}" type="datetimeFigureOut">
              <a:rPr lang="es-MX" smtClean="0"/>
              <a:t>03/08/2015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6923F67-5E9F-4882-A5C1-A0443363BD06}" type="slidenum">
              <a:rPr lang="es-MX" smtClean="0"/>
              <a:t>‹Nº›</a:t>
            </a:fld>
            <a:endParaRPr lang="es-MX"/>
          </a:p>
        </p:txBody>
      </p:sp>
    </p:spTree>
    <p:extLst>
      <p:ext uri="{BB962C8B-B14F-4D97-AF65-F5344CB8AC3E}">
        <p14:creationId xmlns:p14="http://schemas.microsoft.com/office/powerpoint/2010/main" val="3144445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A46CC93-9ECF-44CA-A476-181F98BD6617}" type="datetimeFigureOut">
              <a:rPr lang="es-MX" smtClean="0"/>
              <a:t>03/08/2015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6923F67-5E9F-4882-A5C1-A0443363BD06}" type="slidenum">
              <a:rPr lang="es-MX" smtClean="0"/>
              <a:t>‹Nº›</a:t>
            </a:fld>
            <a:endParaRPr lang="es-MX"/>
          </a:p>
        </p:txBody>
      </p:sp>
    </p:spTree>
    <p:extLst>
      <p:ext uri="{BB962C8B-B14F-4D97-AF65-F5344CB8AC3E}">
        <p14:creationId xmlns:p14="http://schemas.microsoft.com/office/powerpoint/2010/main" val="2034247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CA46CC93-9ECF-44CA-A476-181F98BD6617}" type="datetimeFigureOut">
              <a:rPr lang="es-MX" smtClean="0"/>
              <a:t>03/08/2015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6923F67-5E9F-4882-A5C1-A0443363BD06}" type="slidenum">
              <a:rPr lang="es-MX" smtClean="0"/>
              <a:t>‹Nº›</a:t>
            </a:fld>
            <a:endParaRPr lang="es-MX"/>
          </a:p>
        </p:txBody>
      </p:sp>
    </p:spTree>
    <p:extLst>
      <p:ext uri="{BB962C8B-B14F-4D97-AF65-F5344CB8AC3E}">
        <p14:creationId xmlns:p14="http://schemas.microsoft.com/office/powerpoint/2010/main" val="758637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CA46CC93-9ECF-44CA-A476-181F98BD6617}" type="datetimeFigureOut">
              <a:rPr lang="es-MX" smtClean="0"/>
              <a:t>03/08/2015</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76923F67-5E9F-4882-A5C1-A0443363BD06}" type="slidenum">
              <a:rPr lang="es-MX" smtClean="0"/>
              <a:t>‹Nº›</a:t>
            </a:fld>
            <a:endParaRPr lang="es-MX"/>
          </a:p>
        </p:txBody>
      </p:sp>
    </p:spTree>
    <p:extLst>
      <p:ext uri="{BB962C8B-B14F-4D97-AF65-F5344CB8AC3E}">
        <p14:creationId xmlns:p14="http://schemas.microsoft.com/office/powerpoint/2010/main" val="2907180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CA46CC93-9ECF-44CA-A476-181F98BD6617}" type="datetimeFigureOut">
              <a:rPr lang="es-MX" smtClean="0"/>
              <a:t>03/08/2015</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76923F67-5E9F-4882-A5C1-A0443363BD06}" type="slidenum">
              <a:rPr lang="es-MX" smtClean="0"/>
              <a:t>‹Nº›</a:t>
            </a:fld>
            <a:endParaRPr lang="es-MX"/>
          </a:p>
        </p:txBody>
      </p:sp>
    </p:spTree>
    <p:extLst>
      <p:ext uri="{BB962C8B-B14F-4D97-AF65-F5344CB8AC3E}">
        <p14:creationId xmlns:p14="http://schemas.microsoft.com/office/powerpoint/2010/main" val="155192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A46CC93-9ECF-44CA-A476-181F98BD6617}" type="datetimeFigureOut">
              <a:rPr lang="es-MX" smtClean="0"/>
              <a:t>03/08/2015</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76923F67-5E9F-4882-A5C1-A0443363BD06}" type="slidenum">
              <a:rPr lang="es-MX" smtClean="0"/>
              <a:t>‹Nº›</a:t>
            </a:fld>
            <a:endParaRPr lang="es-MX"/>
          </a:p>
        </p:txBody>
      </p:sp>
    </p:spTree>
    <p:extLst>
      <p:ext uri="{BB962C8B-B14F-4D97-AF65-F5344CB8AC3E}">
        <p14:creationId xmlns:p14="http://schemas.microsoft.com/office/powerpoint/2010/main" val="1843162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A46CC93-9ECF-44CA-A476-181F98BD6617}" type="datetimeFigureOut">
              <a:rPr lang="es-MX" smtClean="0"/>
              <a:t>03/08/2015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6923F67-5E9F-4882-A5C1-A0443363BD06}" type="slidenum">
              <a:rPr lang="es-MX" smtClean="0"/>
              <a:t>‹Nº›</a:t>
            </a:fld>
            <a:endParaRPr lang="es-MX"/>
          </a:p>
        </p:txBody>
      </p:sp>
    </p:spTree>
    <p:extLst>
      <p:ext uri="{BB962C8B-B14F-4D97-AF65-F5344CB8AC3E}">
        <p14:creationId xmlns:p14="http://schemas.microsoft.com/office/powerpoint/2010/main" val="88685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A46CC93-9ECF-44CA-A476-181F98BD6617}" type="datetimeFigureOut">
              <a:rPr lang="es-MX" smtClean="0"/>
              <a:t>03/08/2015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6923F67-5E9F-4882-A5C1-A0443363BD06}" type="slidenum">
              <a:rPr lang="es-MX" smtClean="0"/>
              <a:t>‹Nº›</a:t>
            </a:fld>
            <a:endParaRPr lang="es-MX"/>
          </a:p>
        </p:txBody>
      </p:sp>
    </p:spTree>
    <p:extLst>
      <p:ext uri="{BB962C8B-B14F-4D97-AF65-F5344CB8AC3E}">
        <p14:creationId xmlns:p14="http://schemas.microsoft.com/office/powerpoint/2010/main" val="1996416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6CC93-9ECF-44CA-A476-181F98BD6617}" type="datetimeFigureOut">
              <a:rPr lang="es-MX" smtClean="0"/>
              <a:t>03/08/2015</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23F67-5E9F-4882-A5C1-A0443363BD06}" type="slidenum">
              <a:rPr lang="es-MX" smtClean="0"/>
              <a:t>‹Nº›</a:t>
            </a:fld>
            <a:endParaRPr lang="es-MX"/>
          </a:p>
        </p:txBody>
      </p:sp>
    </p:spTree>
    <p:extLst>
      <p:ext uri="{BB962C8B-B14F-4D97-AF65-F5344CB8AC3E}">
        <p14:creationId xmlns:p14="http://schemas.microsoft.com/office/powerpoint/2010/main" val="2685814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hivas.com/" TargetMode="External"/><Relationship Id="rId2" Type="http://schemas.openxmlformats.org/officeDocument/2006/relationships/hyperlink" Target="http://es.slideshare.net/trendwatching_com/2014-12-latin-10-trends-es"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hyperlink" Target="http://trendwatching.com/trends/pdf/2013-10%20CONSUMER%20TREND%20CANVAS%20(ES).pdf"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plus.google.com/108667040415315171916/photos?hl=es-419" TargetMode="External"/><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gif"/></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hyperlink" Target="http://www.yellowtailwine.com/where-to-buy/"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t=91&amp;v=6VeG20cN7ms" TargetMode="External"/><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549309326"/>
              </p:ext>
            </p:extLst>
          </p:nvPr>
        </p:nvGraphicFramePr>
        <p:xfrm>
          <a:off x="1524000" y="1122363"/>
          <a:ext cx="9144000" cy="238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Marketing-de-la-innovación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6631" y="3047999"/>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5392271" y="4952999"/>
            <a:ext cx="6562163" cy="1200329"/>
          </a:xfrm>
          <a:prstGeom prst="rect">
            <a:avLst/>
          </a:prstGeom>
          <a:noFill/>
        </p:spPr>
        <p:txBody>
          <a:bodyPr wrap="square" lIns="91440" tIns="45720" rIns="91440" bIns="45720">
            <a:spAutoFit/>
          </a:bodyPr>
          <a:lstStyle/>
          <a:p>
            <a:pPr algn="ctr"/>
            <a:r>
              <a:rPr lang="es-ES" sz="2400" b="1" cap="none" spc="0" dirty="0" smtClean="0">
                <a:ln w="12700">
                  <a:solidFill>
                    <a:schemeClr val="accent3">
                      <a:lumMod val="50000"/>
                    </a:schemeClr>
                  </a:solidFill>
                  <a:prstDash val="solid"/>
                </a:ln>
                <a:effectLst>
                  <a:innerShdw blurRad="177800">
                    <a:schemeClr val="accent3">
                      <a:lumMod val="50000"/>
                    </a:schemeClr>
                  </a:innerShdw>
                </a:effectLst>
              </a:rPr>
              <a:t>MCA, MNI Mariana Alfaro/MSC Álvaro Martínez</a:t>
            </a:r>
          </a:p>
          <a:p>
            <a:pPr algn="ctr"/>
            <a:r>
              <a:rPr lang="es-ES" sz="2400" b="1" dirty="0" smtClean="0">
                <a:ln w="12700">
                  <a:solidFill>
                    <a:schemeClr val="accent3">
                      <a:lumMod val="50000"/>
                    </a:schemeClr>
                  </a:solidFill>
                  <a:prstDash val="solid"/>
                </a:ln>
                <a:effectLst>
                  <a:innerShdw blurRad="177800">
                    <a:schemeClr val="accent3">
                      <a:lumMod val="50000"/>
                    </a:schemeClr>
                  </a:innerShdw>
                </a:effectLst>
              </a:rPr>
              <a:t>Sesión # 3</a:t>
            </a:r>
          </a:p>
          <a:p>
            <a:pPr algn="ctr"/>
            <a:r>
              <a:rPr lang="es-ES" sz="2400" b="1" cap="none" spc="0" dirty="0" smtClean="0">
                <a:ln w="12700">
                  <a:solidFill>
                    <a:schemeClr val="accent3">
                      <a:lumMod val="50000"/>
                    </a:schemeClr>
                  </a:solidFill>
                  <a:prstDash val="solid"/>
                </a:ln>
                <a:effectLst>
                  <a:innerShdw blurRad="177800">
                    <a:schemeClr val="accent3">
                      <a:lumMod val="50000"/>
                    </a:schemeClr>
                  </a:innerShdw>
                </a:effectLst>
              </a:rPr>
              <a:t>Innovación en Servicios / </a:t>
            </a:r>
            <a:r>
              <a:rPr lang="es-ES" sz="2400" b="1" dirty="0" smtClean="0">
                <a:ln w="12700">
                  <a:solidFill>
                    <a:schemeClr val="accent3">
                      <a:lumMod val="50000"/>
                    </a:schemeClr>
                  </a:solidFill>
                  <a:prstDash val="solid"/>
                </a:ln>
                <a:effectLst>
                  <a:innerShdw blurRad="177800">
                    <a:schemeClr val="accent3">
                      <a:lumMod val="50000"/>
                    </a:schemeClr>
                  </a:innerShdw>
                </a:effectLst>
              </a:rPr>
              <a:t>MBA</a:t>
            </a:r>
            <a:endParaRPr lang="es-ES" sz="2400" b="1" cap="none" spc="0" dirty="0">
              <a:ln w="12700">
                <a:solidFill>
                  <a:schemeClr val="accent3">
                    <a:lumMod val="50000"/>
                  </a:schemeClr>
                </a:solidFill>
                <a:prstDash val="solid"/>
              </a:ln>
              <a:effectLst>
                <a:innerShdw blurRad="177800">
                  <a:schemeClr val="accent3">
                    <a:lumMod val="50000"/>
                  </a:schemeClr>
                </a:innerShdw>
              </a:effectLst>
            </a:endParaRPr>
          </a:p>
        </p:txBody>
      </p:sp>
    </p:spTree>
    <p:extLst>
      <p:ext uri="{BB962C8B-B14F-4D97-AF65-F5344CB8AC3E}">
        <p14:creationId xmlns:p14="http://schemas.microsoft.com/office/powerpoint/2010/main" val="4078288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17021" y="563935"/>
            <a:ext cx="7057322" cy="2165817"/>
          </a:xfrm>
          <a:prstGeom prst="rect">
            <a:avLst/>
          </a:prstGeom>
        </p:spPr>
      </p:pic>
      <p:pic>
        <p:nvPicPr>
          <p:cNvPr id="3" name="Imagen 2"/>
          <p:cNvPicPr>
            <a:picLocks noChangeAspect="1"/>
          </p:cNvPicPr>
          <p:nvPr/>
        </p:nvPicPr>
        <p:blipFill>
          <a:blip r:embed="rId3"/>
          <a:stretch>
            <a:fillRect/>
          </a:stretch>
        </p:blipFill>
        <p:spPr>
          <a:xfrm>
            <a:off x="688241" y="3429000"/>
            <a:ext cx="10123194" cy="2671202"/>
          </a:xfrm>
          <a:prstGeom prst="rect">
            <a:avLst/>
          </a:prstGeom>
        </p:spPr>
      </p:pic>
    </p:spTree>
    <p:extLst>
      <p:ext uri="{BB962C8B-B14F-4D97-AF65-F5344CB8AC3E}">
        <p14:creationId xmlns:p14="http://schemas.microsoft.com/office/powerpoint/2010/main" val="824638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68661" y="719137"/>
            <a:ext cx="5953125" cy="5419725"/>
          </a:xfrm>
          <a:prstGeom prst="rect">
            <a:avLst/>
          </a:prstGeom>
        </p:spPr>
      </p:pic>
      <p:pic>
        <p:nvPicPr>
          <p:cNvPr id="1026" name="Picture 2" descr="https://relax-studioweb.netdna-ssl.com/wp-content/uploads/2015/05/varekai-circo-del-sol-es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4318" y="65883"/>
            <a:ext cx="5044676" cy="33631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viationweek.com/site-files/aviationweek.com/files/uploads/2013/09/ryanairkeithgaskel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559" y="3653402"/>
            <a:ext cx="4932194" cy="3040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778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conoces tus produc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507" y="932351"/>
            <a:ext cx="8111379" cy="5397757"/>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2681800" y="64761"/>
            <a:ext cx="6828409" cy="769441"/>
          </a:xfrm>
          <a:prstGeom prst="rect">
            <a:avLst/>
          </a:prstGeom>
          <a:noFill/>
        </p:spPr>
        <p:txBody>
          <a:bodyPr wrap="none" lIns="91440" tIns="45720" rIns="91440" bIns="45720">
            <a:spAutoFit/>
          </a:bodyPr>
          <a:lstStyle/>
          <a:p>
            <a:pPr algn="ctr"/>
            <a:r>
              <a:rPr lang="es-ES" sz="4400" dirty="0" smtClean="0">
                <a:ln w="0"/>
                <a:effectLst>
                  <a:outerShdw blurRad="38100" dist="19050" dir="2700000" algn="tl" rotWithShape="0">
                    <a:schemeClr val="dk1">
                      <a:alpha val="40000"/>
                    </a:schemeClr>
                  </a:outerShdw>
                </a:effectLst>
              </a:rPr>
              <a:t>Aquí: ¿quién </a:t>
            </a:r>
            <a:r>
              <a:rPr lang="es-ES" sz="4400" dirty="0">
                <a:ln w="0"/>
                <a:effectLst>
                  <a:outerShdw blurRad="38100" dist="19050" dir="2700000" algn="tl" rotWithShape="0">
                    <a:schemeClr val="dk1">
                      <a:alpha val="40000"/>
                    </a:schemeClr>
                  </a:outerShdw>
                </a:effectLst>
              </a:rPr>
              <a:t>es el vendedor?</a:t>
            </a:r>
            <a:endParaRPr lang="es-ES" sz="4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00925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51880" y="1187794"/>
            <a:ext cx="5358345" cy="4482411"/>
          </a:xfrm>
          <a:prstGeom prst="rect">
            <a:avLst/>
          </a:prstGeom>
        </p:spPr>
      </p:pic>
      <p:sp>
        <p:nvSpPr>
          <p:cNvPr id="6" name="Marcador de contenido 5"/>
          <p:cNvSpPr>
            <a:spLocks noGrp="1"/>
          </p:cNvSpPr>
          <p:nvPr>
            <p:ph sz="half" idx="1"/>
          </p:nvPr>
        </p:nvSpPr>
        <p:spPr>
          <a:xfrm>
            <a:off x="349624" y="348085"/>
            <a:ext cx="5233707" cy="507593"/>
          </a:xfrm>
        </p:spPr>
        <p:txBody>
          <a:bodyPr/>
          <a:lstStyle/>
          <a:p>
            <a:r>
              <a:rPr lang="es-MX" dirty="0" smtClean="0"/>
              <a:t>Tendencias en el mundo 2015</a:t>
            </a:r>
            <a:endParaRPr lang="es-MX" dirty="0"/>
          </a:p>
        </p:txBody>
      </p:sp>
      <p:pic>
        <p:nvPicPr>
          <p:cNvPr id="8" name="Marcador de contenido 7"/>
          <p:cNvPicPr>
            <a:picLocks noGrp="1" noChangeAspect="1"/>
          </p:cNvPicPr>
          <p:nvPr>
            <p:ph sz="half" idx="2"/>
          </p:nvPr>
        </p:nvPicPr>
        <p:blipFill>
          <a:blip r:embed="rId3"/>
          <a:stretch>
            <a:fillRect/>
          </a:stretch>
        </p:blipFill>
        <p:spPr>
          <a:xfrm>
            <a:off x="6252882" y="1057966"/>
            <a:ext cx="5002305" cy="4742991"/>
          </a:xfrm>
          <a:prstGeom prst="rect">
            <a:avLst/>
          </a:prstGeom>
        </p:spPr>
      </p:pic>
      <p:sp>
        <p:nvSpPr>
          <p:cNvPr id="9" name="Rectángulo 8"/>
          <p:cNvSpPr/>
          <p:nvPr/>
        </p:nvSpPr>
        <p:spPr>
          <a:xfrm>
            <a:off x="6157072" y="332458"/>
            <a:ext cx="5246033" cy="523220"/>
          </a:xfrm>
          <a:prstGeom prst="rect">
            <a:avLst/>
          </a:prstGeom>
          <a:noFill/>
        </p:spPr>
        <p:txBody>
          <a:bodyPr wrap="square" lIns="91440" tIns="45720" rIns="91440" bIns="45720">
            <a:spAutoFit/>
          </a:bodyPr>
          <a:lstStyle/>
          <a:p>
            <a:pPr marL="457200" indent="-457200">
              <a:buFont typeface="Arial" panose="020B0604020202020204" pitchFamily="34" charset="0"/>
              <a:buChar char="•"/>
            </a:pPr>
            <a:r>
              <a:rPr lang="es-ES" sz="2800" dirty="0">
                <a:ln w="0"/>
              </a:rPr>
              <a:t>Tendencias </a:t>
            </a:r>
            <a:r>
              <a:rPr lang="es-ES" sz="2800" dirty="0" smtClean="0">
                <a:ln w="0"/>
              </a:rPr>
              <a:t>Latinoamérica </a:t>
            </a:r>
            <a:r>
              <a:rPr lang="es-ES" sz="2800" dirty="0">
                <a:ln w="0"/>
              </a:rPr>
              <a:t>2015</a:t>
            </a:r>
            <a:endParaRPr lang="es-ES" sz="2800" dirty="0">
              <a:ln w="0"/>
            </a:endParaRPr>
          </a:p>
        </p:txBody>
      </p:sp>
    </p:spTree>
    <p:extLst>
      <p:ext uri="{BB962C8B-B14F-4D97-AF65-F5344CB8AC3E}">
        <p14:creationId xmlns:p14="http://schemas.microsoft.com/office/powerpoint/2010/main" val="562714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48273" y="600074"/>
            <a:ext cx="4243388" cy="5657851"/>
          </a:xfrm>
          <a:prstGeom prst="rect">
            <a:avLst/>
          </a:prstGeom>
        </p:spPr>
      </p:pic>
      <p:pic>
        <p:nvPicPr>
          <p:cNvPr id="3" name="Imagen 2"/>
          <p:cNvPicPr>
            <a:picLocks noChangeAspect="1"/>
          </p:cNvPicPr>
          <p:nvPr/>
        </p:nvPicPr>
        <p:blipFill>
          <a:blip r:embed="rId3"/>
          <a:stretch>
            <a:fillRect/>
          </a:stretch>
        </p:blipFill>
        <p:spPr>
          <a:xfrm>
            <a:off x="7255782" y="600074"/>
            <a:ext cx="3729906" cy="5579421"/>
          </a:xfrm>
          <a:prstGeom prst="rect">
            <a:avLst/>
          </a:prstGeom>
        </p:spPr>
      </p:pic>
      <p:sp>
        <p:nvSpPr>
          <p:cNvPr id="4" name="Marcador de contenido 5"/>
          <p:cNvSpPr txBox="1">
            <a:spLocks/>
          </p:cNvSpPr>
          <p:nvPr/>
        </p:nvSpPr>
        <p:spPr>
          <a:xfrm>
            <a:off x="349624" y="348085"/>
            <a:ext cx="5233707" cy="5075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mtClean="0"/>
              <a:t>Tendencias en el mundo 2015</a:t>
            </a:r>
            <a:endParaRPr lang="es-MX" dirty="0"/>
          </a:p>
        </p:txBody>
      </p:sp>
      <p:sp>
        <p:nvSpPr>
          <p:cNvPr id="5" name="Rectángulo 4"/>
          <p:cNvSpPr/>
          <p:nvPr/>
        </p:nvSpPr>
        <p:spPr>
          <a:xfrm>
            <a:off x="6157072" y="332458"/>
            <a:ext cx="5246033" cy="523220"/>
          </a:xfrm>
          <a:prstGeom prst="rect">
            <a:avLst/>
          </a:prstGeom>
          <a:noFill/>
        </p:spPr>
        <p:txBody>
          <a:bodyPr wrap="square" lIns="91440" tIns="45720" rIns="91440" bIns="45720">
            <a:spAutoFit/>
          </a:bodyPr>
          <a:lstStyle/>
          <a:p>
            <a:pPr marL="457200" indent="-457200">
              <a:buFont typeface="Arial" panose="020B0604020202020204" pitchFamily="34" charset="0"/>
              <a:buChar char="•"/>
            </a:pPr>
            <a:r>
              <a:rPr lang="es-ES" sz="2800" dirty="0">
                <a:ln w="0"/>
              </a:rPr>
              <a:t>Tendencias </a:t>
            </a:r>
            <a:r>
              <a:rPr lang="es-ES" sz="2800" dirty="0" smtClean="0">
                <a:ln w="0"/>
              </a:rPr>
              <a:t>Latinoamérica </a:t>
            </a:r>
            <a:r>
              <a:rPr lang="es-ES" sz="2800" dirty="0">
                <a:ln w="0"/>
              </a:rPr>
              <a:t>2015</a:t>
            </a:r>
            <a:endParaRPr lang="es-ES" sz="2800" dirty="0">
              <a:ln w="0"/>
            </a:endParaRPr>
          </a:p>
        </p:txBody>
      </p:sp>
    </p:spTree>
    <p:extLst>
      <p:ext uri="{BB962C8B-B14F-4D97-AF65-F5344CB8AC3E}">
        <p14:creationId xmlns:p14="http://schemas.microsoft.com/office/powerpoint/2010/main" val="2828066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519488" y="904875"/>
            <a:ext cx="5153025" cy="5048250"/>
          </a:xfrm>
          <a:prstGeom prst="rect">
            <a:avLst/>
          </a:prstGeom>
        </p:spPr>
      </p:pic>
    </p:spTree>
    <p:extLst>
      <p:ext uri="{BB962C8B-B14F-4D97-AF65-F5344CB8AC3E}">
        <p14:creationId xmlns:p14="http://schemas.microsoft.com/office/powerpoint/2010/main" val="1249384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91671" y="721699"/>
            <a:ext cx="5375742" cy="221599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eaLnBrk="0" fontAlgn="base" hangingPunct="0">
              <a:spcBef>
                <a:spcPct val="0"/>
              </a:spcBef>
              <a:spcAft>
                <a:spcPct val="0"/>
              </a:spcAft>
            </a:pPr>
            <a:r>
              <a:rPr lang="es-MX" altLang="es-MX" sz="2400" dirty="0">
                <a:solidFill>
                  <a:srgbClr val="1A1A1A"/>
                </a:solidFill>
                <a:latin typeface="+mj-lt"/>
              </a:rPr>
              <a:t>“</a:t>
            </a:r>
            <a:r>
              <a:rPr lang="es-MX" altLang="es-MX" sz="2400" i="1" dirty="0">
                <a:solidFill>
                  <a:srgbClr val="FF0000"/>
                </a:solidFill>
                <a:latin typeface="+mj-lt"/>
              </a:rPr>
              <a:t>El 62% de los consumidores brasileños cambiarían la marca </a:t>
            </a:r>
          </a:p>
          <a:p>
            <a:pPr eaLnBrk="0" fontAlgn="base" hangingPunct="0">
              <a:spcBef>
                <a:spcPct val="0"/>
              </a:spcBef>
              <a:spcAft>
                <a:spcPct val="0"/>
              </a:spcAft>
            </a:pPr>
            <a:r>
              <a:rPr lang="es-MX" altLang="es-MX" sz="2400" i="1" dirty="0">
                <a:solidFill>
                  <a:srgbClr val="FF0000"/>
                </a:solidFill>
                <a:latin typeface="+mj-lt"/>
              </a:rPr>
              <a:t>que compran habitualmente por una que mejore su ciudad, apoye la cultura y el bienestar y ofrezca ocio gratuito”.</a:t>
            </a:r>
            <a:r>
              <a:rPr lang="es-MX" altLang="es-MX" sz="2400" dirty="0">
                <a:solidFill>
                  <a:srgbClr val="1A1A1A"/>
                </a:solidFill>
                <a:latin typeface="+mj-lt"/>
              </a:rPr>
              <a:t/>
            </a:r>
            <a:br>
              <a:rPr lang="es-MX" altLang="es-MX" sz="2400" dirty="0">
                <a:solidFill>
                  <a:srgbClr val="1A1A1A"/>
                </a:solidFill>
                <a:latin typeface="+mj-lt"/>
              </a:rPr>
            </a:br>
            <a:r>
              <a:rPr lang="es-MX" altLang="es-MX" sz="2400" dirty="0">
                <a:solidFill>
                  <a:srgbClr val="1A1A1A"/>
                </a:solidFill>
                <a:latin typeface="+mj-lt"/>
              </a:rPr>
              <a:t>(</a:t>
            </a:r>
            <a:r>
              <a:rPr lang="es-MX" altLang="es-MX" sz="2400" dirty="0" err="1">
                <a:solidFill>
                  <a:srgbClr val="1A1A1A"/>
                </a:solidFill>
                <a:latin typeface="+mj-lt"/>
              </a:rPr>
              <a:t>Ibope</a:t>
            </a:r>
            <a:r>
              <a:rPr lang="es-MX" altLang="es-MX" sz="2400" dirty="0">
                <a:solidFill>
                  <a:srgbClr val="1A1A1A"/>
                </a:solidFill>
                <a:latin typeface="+mj-lt"/>
              </a:rPr>
              <a:t>/Conecta, agosto de 2014)</a:t>
            </a:r>
            <a:endParaRPr lang="es-MX" altLang="es-MX" sz="2400" dirty="0">
              <a:latin typeface="+mj-lt"/>
            </a:endParaRPr>
          </a:p>
        </p:txBody>
      </p:sp>
      <p:sp>
        <p:nvSpPr>
          <p:cNvPr id="6" name="Rectangle 3"/>
          <p:cNvSpPr>
            <a:spLocks noChangeArrowheads="1"/>
          </p:cNvSpPr>
          <p:nvPr/>
        </p:nvSpPr>
        <p:spPr bwMode="auto">
          <a:xfrm>
            <a:off x="1524001" y="901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endParaRPr lang="es-MX" altLang="es-MX" dirty="0">
              <a:latin typeface="Arial" panose="020B0604020202020204" pitchFamily="34" charset="0"/>
            </a:endParaRPr>
          </a:p>
        </p:txBody>
      </p:sp>
      <p:sp>
        <p:nvSpPr>
          <p:cNvPr id="7" name="CuadroTexto 6"/>
          <p:cNvSpPr txBox="1"/>
          <p:nvPr/>
        </p:nvSpPr>
        <p:spPr>
          <a:xfrm>
            <a:off x="5728446" y="3066451"/>
            <a:ext cx="5786719" cy="3416320"/>
          </a:xfrm>
          <a:prstGeom prst="rect">
            <a:avLst/>
          </a:prstGeom>
          <a:noFill/>
        </p:spPr>
        <p:txBody>
          <a:bodyPr wrap="square" rtlCol="0">
            <a:spAutoFit/>
          </a:bodyPr>
          <a:lstStyle/>
          <a:p>
            <a:r>
              <a:rPr lang="es-MX" sz="2400" dirty="0">
                <a:latin typeface="+mj-lt"/>
              </a:rPr>
              <a:t>Para México, personas entre los 12 y 45 años de edad de NSE C y D, los </a:t>
            </a:r>
            <a:r>
              <a:rPr lang="es-MX" sz="2400" dirty="0" err="1">
                <a:latin typeface="+mj-lt"/>
              </a:rPr>
              <a:t>bloguers</a:t>
            </a:r>
            <a:r>
              <a:rPr lang="es-MX" sz="2400" dirty="0">
                <a:latin typeface="+mj-lt"/>
              </a:rPr>
              <a:t> como </a:t>
            </a:r>
            <a:r>
              <a:rPr lang="es-MX" sz="2400" dirty="0" err="1">
                <a:latin typeface="+mj-lt"/>
              </a:rPr>
              <a:t>Galatzia</a:t>
            </a:r>
            <a:r>
              <a:rPr lang="es-MX" sz="2400" dirty="0">
                <a:latin typeface="+mj-lt"/>
              </a:rPr>
              <a:t>, </a:t>
            </a:r>
            <a:r>
              <a:rPr lang="es-MX" sz="2400" dirty="0" err="1" smtClean="0">
                <a:latin typeface="+mj-lt"/>
              </a:rPr>
              <a:t>Werevertomorrow</a:t>
            </a:r>
            <a:r>
              <a:rPr lang="es-MX" sz="2400" dirty="0">
                <a:latin typeface="+mj-lt"/>
              </a:rPr>
              <a:t>, YUYA, </a:t>
            </a:r>
            <a:r>
              <a:rPr lang="es-MX" sz="2400" dirty="0" err="1" smtClean="0">
                <a:latin typeface="+mj-lt"/>
              </a:rPr>
              <a:t>Screamau</a:t>
            </a:r>
            <a:r>
              <a:rPr lang="es-MX" sz="2400" dirty="0">
                <a:latin typeface="+mj-lt"/>
              </a:rPr>
              <a:t>, han revolucionado las redes sociales. </a:t>
            </a:r>
            <a:r>
              <a:rPr lang="es-MX" sz="2400" dirty="0">
                <a:latin typeface="+mj-lt"/>
              </a:rPr>
              <a:t>Las interacciones deberán ser provocativas</a:t>
            </a:r>
            <a:r>
              <a:rPr lang="es-MX" sz="2400" dirty="0">
                <a:latin typeface="+mj-lt"/>
              </a:rPr>
              <a:t>, excitantes y divertidas para que tengan </a:t>
            </a:r>
            <a:r>
              <a:rPr lang="es-MX" sz="2400" dirty="0" smtClean="0">
                <a:latin typeface="+mj-lt"/>
              </a:rPr>
              <a:t>impacto/</a:t>
            </a:r>
            <a:r>
              <a:rPr lang="es-MX" sz="2400" dirty="0" err="1" smtClean="0">
                <a:latin typeface="+mj-lt"/>
              </a:rPr>
              <a:t>Edelman</a:t>
            </a:r>
            <a:r>
              <a:rPr lang="es-MX" sz="2400" dirty="0" smtClean="0">
                <a:latin typeface="+mj-lt"/>
              </a:rPr>
              <a:t> </a:t>
            </a:r>
            <a:r>
              <a:rPr lang="es-MX" sz="2400" dirty="0">
                <a:latin typeface="+mj-lt"/>
              </a:rPr>
              <a:t>2015</a:t>
            </a:r>
          </a:p>
          <a:p>
            <a:endParaRPr lang="es-MX" sz="2400" dirty="0">
              <a:latin typeface="+mj-lt"/>
            </a:endParaRPr>
          </a:p>
          <a:p>
            <a:r>
              <a:rPr lang="es-MX" sz="2400" i="1" u="sng" dirty="0">
                <a:solidFill>
                  <a:srgbClr val="C00000"/>
                </a:solidFill>
                <a:latin typeface="+mj-lt"/>
              </a:rPr>
              <a:t>https://www.youtube.com/user/bycidvela</a:t>
            </a:r>
            <a:endParaRPr lang="es-MX" sz="2400" i="1" u="sng" dirty="0">
              <a:solidFill>
                <a:srgbClr val="C00000"/>
              </a:solidFill>
              <a:latin typeface="+mj-lt"/>
            </a:endParaRPr>
          </a:p>
        </p:txBody>
      </p:sp>
    </p:spTree>
    <p:extLst>
      <p:ext uri="{BB962C8B-B14F-4D97-AF65-F5344CB8AC3E}">
        <p14:creationId xmlns:p14="http://schemas.microsoft.com/office/powerpoint/2010/main" val="416693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dirty="0" smtClean="0"/>
              <a:t>La UE no crecerá por nuevos </a:t>
            </a:r>
            <a:r>
              <a:rPr lang="es-MX" dirty="0" smtClean="0"/>
              <a:t>mercados</a:t>
            </a:r>
            <a:endParaRPr lang="es-MX" dirty="0"/>
          </a:p>
        </p:txBody>
      </p:sp>
      <p:sp>
        <p:nvSpPr>
          <p:cNvPr id="3" name="Marcador de contenido 2"/>
          <p:cNvSpPr>
            <a:spLocks noGrp="1"/>
          </p:cNvSpPr>
          <p:nvPr>
            <p:ph idx="1"/>
          </p:nvPr>
        </p:nvSpPr>
        <p:spPr/>
        <p:txBody>
          <a:bodyPr>
            <a:normAutofit/>
          </a:bodyPr>
          <a:lstStyle/>
          <a:p>
            <a:pPr algn="just"/>
            <a:r>
              <a:rPr lang="es-MX" dirty="0"/>
              <a:t>L</a:t>
            </a:r>
            <a:r>
              <a:rPr lang="es-MX" dirty="0" smtClean="0"/>
              <a:t>os </a:t>
            </a:r>
            <a:r>
              <a:rPr lang="es-MX" dirty="0"/>
              <a:t>reglamentos establecidos para frenar las emisiones atmosféricas no deberían solo servir para reducir la contaminación, sino también para sostener la investigación de nuevas soluciones y tecnologías que pudiesen conducir a cambios sustanciales en el consumo y la producción, es decir, que condujesen a modificaciones y recambios de numerosos productos y servicios. </a:t>
            </a:r>
            <a:endParaRPr lang="es-MX" dirty="0" smtClean="0"/>
          </a:p>
          <a:p>
            <a:pPr algn="just"/>
            <a:r>
              <a:rPr lang="es-MX" dirty="0" smtClean="0"/>
              <a:t>Estas </a:t>
            </a:r>
            <a:r>
              <a:rPr lang="es-MX" dirty="0"/>
              <a:t>soluciones podrían llegar a convertirse en el pilar de la demanda interna europea</a:t>
            </a:r>
            <a:r>
              <a:rPr lang="es-MX" dirty="0" smtClean="0"/>
              <a:t>.</a:t>
            </a:r>
            <a:r>
              <a:rPr lang="es-MX" dirty="0"/>
              <a:t> Crecerán porque sustituirán esos bienes, espacios, servicios e infraestructuras por otros de una calidad y nivel superiores, gracias a la innovación tecnológica.</a:t>
            </a:r>
          </a:p>
        </p:txBody>
      </p:sp>
    </p:spTree>
    <p:extLst>
      <p:ext uri="{BB962C8B-B14F-4D97-AF65-F5344CB8AC3E}">
        <p14:creationId xmlns:p14="http://schemas.microsoft.com/office/powerpoint/2010/main" val="991886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10 tendencias de consumo para </a:t>
            </a:r>
            <a:r>
              <a:rPr lang="es-MX" dirty="0" smtClean="0"/>
              <a:t>América </a:t>
            </a:r>
            <a:r>
              <a:rPr lang="es-MX" dirty="0"/>
              <a:t>L</a:t>
            </a:r>
            <a:r>
              <a:rPr lang="es-MX" dirty="0" smtClean="0"/>
              <a:t>atina </a:t>
            </a:r>
            <a:r>
              <a:rPr lang="es-MX" dirty="0"/>
              <a:t>2015 </a:t>
            </a:r>
            <a:br>
              <a:rPr lang="es-MX" dirty="0"/>
            </a:br>
            <a:r>
              <a:rPr lang="es-MX" sz="1800" dirty="0">
                <a:hlinkClick r:id="rId2"/>
              </a:rPr>
              <a:t>http://</a:t>
            </a:r>
            <a:r>
              <a:rPr lang="es-MX" sz="1800" dirty="0">
                <a:hlinkClick r:id="rId2"/>
              </a:rPr>
              <a:t>es.slideshare.net/trendwatching_com/2014-12-latin-10-trends-es</a:t>
            </a:r>
            <a:r>
              <a:rPr lang="es-MX" sz="1800" dirty="0"/>
              <a:t/>
            </a:r>
            <a:br>
              <a:rPr lang="es-MX" sz="1800" dirty="0"/>
            </a:br>
            <a:endParaRPr lang="es-MX" sz="1800" dirty="0"/>
          </a:p>
        </p:txBody>
      </p:sp>
      <p:sp>
        <p:nvSpPr>
          <p:cNvPr id="3" name="Marcador de contenido 2"/>
          <p:cNvSpPr>
            <a:spLocks noGrp="1"/>
          </p:cNvSpPr>
          <p:nvPr>
            <p:ph idx="1"/>
          </p:nvPr>
        </p:nvSpPr>
        <p:spPr/>
        <p:txBody>
          <a:bodyPr>
            <a:normAutofit/>
          </a:bodyPr>
          <a:lstStyle/>
          <a:p>
            <a:pPr algn="just" fontAlgn="base"/>
            <a:r>
              <a:rPr lang="es-MX" sz="3200" dirty="0" smtClean="0">
                <a:hlinkClick r:id="rId3"/>
              </a:rPr>
              <a:t>Chivas </a:t>
            </a:r>
            <a:r>
              <a:rPr lang="es-MX" sz="3200" dirty="0" err="1">
                <a:hlinkClick r:id="rId3"/>
              </a:rPr>
              <a:t>Regal</a:t>
            </a:r>
            <a:r>
              <a:rPr lang="es-MX" sz="2400" dirty="0"/>
              <a:t> reinterpretó un juego tradicional de </a:t>
            </a:r>
            <a:r>
              <a:rPr lang="es-MX" sz="2400" dirty="0" err="1"/>
              <a:t>Festa</a:t>
            </a:r>
            <a:r>
              <a:rPr lang="es-MX" sz="2400" dirty="0"/>
              <a:t> Junina (festividades del mes de junio en Brasil) llamado </a:t>
            </a:r>
            <a:r>
              <a:rPr lang="es-MX" sz="2400" dirty="0" err="1"/>
              <a:t>Correio</a:t>
            </a:r>
            <a:r>
              <a:rPr lang="es-MX" sz="2400" dirty="0"/>
              <a:t> Elegante ("correo elegante"), en el que los jugadores enviaron mensajes de amor anónimos. </a:t>
            </a:r>
            <a:endParaRPr lang="es-MX" sz="2400" dirty="0" smtClean="0"/>
          </a:p>
          <a:p>
            <a:pPr algn="just" fontAlgn="base"/>
            <a:r>
              <a:rPr lang="es-MX" sz="2400" dirty="0" smtClean="0"/>
              <a:t>La </a:t>
            </a:r>
            <a:r>
              <a:rPr lang="es-MX" sz="2400" dirty="0"/>
              <a:t>marca de whisky puso un número de </a:t>
            </a:r>
            <a:r>
              <a:rPr lang="es-MX" sz="2400" i="1" dirty="0" smtClean="0"/>
              <a:t>WhatsApp</a:t>
            </a:r>
            <a:r>
              <a:rPr lang="es-MX" sz="2400" dirty="0" smtClean="0"/>
              <a:t> </a:t>
            </a:r>
            <a:r>
              <a:rPr lang="es-MX" sz="2400" dirty="0"/>
              <a:t>en Facebook y los participantes que enviaron mensajes a la cuenta con el nombre y número telefónico de sus enamorados podían lograr que un mesero virtual enviara su mensaje de amor.</a:t>
            </a:r>
          </a:p>
          <a:p>
            <a:endParaRPr lang="es-MX" dirty="0" smtClean="0"/>
          </a:p>
          <a:p>
            <a:endParaRPr lang="es-MX" dirty="0"/>
          </a:p>
          <a:p>
            <a:r>
              <a:rPr lang="es-MX" sz="2000" i="1" dirty="0" err="1" smtClean="0"/>
              <a:t>TrendWatching</a:t>
            </a:r>
            <a:r>
              <a:rPr lang="es-MX" sz="2000" i="1" dirty="0" smtClean="0"/>
              <a:t>, </a:t>
            </a:r>
            <a:r>
              <a:rPr lang="es-MX" sz="2000" i="1" dirty="0"/>
              <a:t>2015</a:t>
            </a:r>
            <a:endParaRPr lang="es-MX" sz="2000" i="1" dirty="0"/>
          </a:p>
        </p:txBody>
      </p:sp>
    </p:spTree>
    <p:extLst>
      <p:ext uri="{BB962C8B-B14F-4D97-AF65-F5344CB8AC3E}">
        <p14:creationId xmlns:p14="http://schemas.microsoft.com/office/powerpoint/2010/main" val="617750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Los 5 sectores que más crecerán en México el 2016 </a:t>
            </a:r>
            <a:r>
              <a:rPr lang="es-MX" sz="2000" dirty="0"/>
              <a:t>(Forbes)</a:t>
            </a:r>
            <a:endParaRPr lang="es-MX" sz="2000" dirty="0"/>
          </a:p>
        </p:txBody>
      </p:sp>
      <p:sp>
        <p:nvSpPr>
          <p:cNvPr id="3" name="Marcador de contenido 2"/>
          <p:cNvSpPr>
            <a:spLocks noGrp="1"/>
          </p:cNvSpPr>
          <p:nvPr>
            <p:ph idx="1"/>
          </p:nvPr>
        </p:nvSpPr>
        <p:spPr/>
        <p:txBody>
          <a:bodyPr>
            <a:normAutofit/>
          </a:bodyPr>
          <a:lstStyle/>
          <a:p>
            <a:pPr algn="just"/>
            <a:r>
              <a:rPr lang="es-MX" sz="2400" b="1" dirty="0">
                <a:solidFill>
                  <a:schemeClr val="tx1"/>
                </a:solidFill>
              </a:rPr>
              <a:t>Automotriz: </a:t>
            </a:r>
            <a:r>
              <a:rPr lang="es-MX" sz="1800" dirty="0"/>
              <a:t>Nissan-</a:t>
            </a:r>
            <a:r>
              <a:rPr lang="es-MX" sz="1800" dirty="0" err="1"/>
              <a:t>Ranault</a:t>
            </a:r>
            <a:r>
              <a:rPr lang="es-MX" sz="1800" dirty="0"/>
              <a:t>, Honda, Mazda, Audi, Mercedes-Benz, BMW y Hyundai, la cuales </a:t>
            </a:r>
            <a:r>
              <a:rPr lang="es-MX" sz="1800" dirty="0" err="1"/>
              <a:t>alcanzarón</a:t>
            </a:r>
            <a:r>
              <a:rPr lang="es-MX" sz="1800" dirty="0"/>
              <a:t> </a:t>
            </a:r>
            <a:r>
              <a:rPr lang="es-MX" sz="1800" dirty="0"/>
              <a:t>una inversión total de 8,263 millones de dólares (</a:t>
            </a:r>
            <a:r>
              <a:rPr lang="es-MX" sz="1800" dirty="0" err="1"/>
              <a:t>mdd</a:t>
            </a:r>
            <a:r>
              <a:rPr lang="es-MX" sz="1800" dirty="0"/>
              <a:t>).</a:t>
            </a:r>
            <a:endParaRPr lang="es-MX" sz="1800" dirty="0"/>
          </a:p>
          <a:p>
            <a:pPr algn="just"/>
            <a:r>
              <a:rPr lang="es-MX" sz="2400" b="1" dirty="0">
                <a:solidFill>
                  <a:schemeClr val="tx1"/>
                </a:solidFill>
              </a:rPr>
              <a:t>Turismo</a:t>
            </a:r>
            <a:r>
              <a:rPr lang="es-MX" sz="2000" b="1" dirty="0">
                <a:solidFill>
                  <a:schemeClr val="tx1"/>
                </a:solidFill>
              </a:rPr>
              <a:t>: </a:t>
            </a:r>
            <a:r>
              <a:rPr lang="es-MX" sz="2000" dirty="0"/>
              <a:t>13,134 </a:t>
            </a:r>
            <a:r>
              <a:rPr lang="es-MX" sz="2000" dirty="0" err="1"/>
              <a:t>mdd</a:t>
            </a:r>
            <a:r>
              <a:rPr lang="es-MX" sz="2000" dirty="0"/>
              <a:t> de turismo internacional, lo cual representó un crecimiento de 16.7%, en comparación con el mismo periodo del año previo, de acuerdo con las últimas cifras reportadas por el Banco de México (Banxico</a:t>
            </a:r>
            <a:r>
              <a:rPr lang="es-MX" sz="2000" dirty="0"/>
              <a:t>).</a:t>
            </a:r>
          </a:p>
          <a:p>
            <a:pPr algn="just"/>
            <a:r>
              <a:rPr lang="es-MX" sz="2000" b="1" dirty="0"/>
              <a:t>Bancos</a:t>
            </a:r>
          </a:p>
          <a:p>
            <a:pPr algn="just"/>
            <a:r>
              <a:rPr lang="es-MX" sz="2000" b="1" dirty="0"/>
              <a:t>FIBRAS: </a:t>
            </a:r>
            <a:r>
              <a:rPr lang="es-MX" sz="2000" dirty="0"/>
              <a:t>El </a:t>
            </a:r>
            <a:r>
              <a:rPr lang="es-MX" sz="2000" dirty="0"/>
              <a:t>sector de los Fideicomisos de Inversión en Infraestructura y Bienes Raíces (Fibras) es uno de los que, se espera, sean más dinámicos este 2015</a:t>
            </a:r>
            <a:r>
              <a:rPr lang="es-MX" sz="2000" dirty="0"/>
              <a:t>. </a:t>
            </a:r>
            <a:r>
              <a:rPr lang="es-MX" sz="2000" dirty="0"/>
              <a:t>las llamadas Fibras lograron captar en la Bolsa Mexicana de Valores (BMV) más de 60,407 millones de pesos (</a:t>
            </a:r>
            <a:r>
              <a:rPr lang="es-MX" sz="2000" dirty="0" err="1"/>
              <a:t>mdp</a:t>
            </a:r>
            <a:r>
              <a:rPr lang="es-MX" sz="2000" dirty="0"/>
              <a:t>), mientras que en 2013 este monto fue de tan sólo 52,355 </a:t>
            </a:r>
            <a:r>
              <a:rPr lang="es-MX" sz="2000" dirty="0" err="1"/>
              <a:t>mdp</a:t>
            </a:r>
            <a:r>
              <a:rPr lang="es-MX" sz="2000" dirty="0"/>
              <a:t>, lo que representa un crecimiento de 4.2</a:t>
            </a:r>
            <a:r>
              <a:rPr lang="es-MX" sz="2000" dirty="0"/>
              <a:t>%</a:t>
            </a:r>
          </a:p>
          <a:p>
            <a:pPr algn="just"/>
            <a:r>
              <a:rPr lang="es-MX" sz="2000" b="1" dirty="0">
                <a:solidFill>
                  <a:schemeClr val="tx1"/>
                </a:solidFill>
              </a:rPr>
              <a:t>Hidrocarburos no convencionales.</a:t>
            </a:r>
            <a:endParaRPr lang="es-MX" sz="2000" b="1" dirty="0">
              <a:solidFill>
                <a:schemeClr val="tx1"/>
              </a:solidFill>
            </a:endParaRPr>
          </a:p>
        </p:txBody>
      </p:sp>
    </p:spTree>
    <p:extLst>
      <p:ext uri="{BB962C8B-B14F-4D97-AF65-F5344CB8AC3E}">
        <p14:creationId xmlns:p14="http://schemas.microsoft.com/office/powerpoint/2010/main" val="1162066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118893705"/>
              </p:ext>
            </p:extLst>
          </p:nvPr>
        </p:nvGraphicFramePr>
        <p:xfrm>
          <a:off x="878541" y="2793279"/>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94104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53989" y="143949"/>
            <a:ext cx="8872818" cy="6265208"/>
          </a:xfrm>
          <a:prstGeom prst="rect">
            <a:avLst/>
          </a:prstGeom>
        </p:spPr>
      </p:pic>
      <p:sp>
        <p:nvSpPr>
          <p:cNvPr id="5" name="CuadroTexto 4"/>
          <p:cNvSpPr txBox="1"/>
          <p:nvPr/>
        </p:nvSpPr>
        <p:spPr>
          <a:xfrm>
            <a:off x="2333158" y="6479982"/>
            <a:ext cx="7539885" cy="307777"/>
          </a:xfrm>
          <a:prstGeom prst="rect">
            <a:avLst/>
          </a:prstGeom>
          <a:noFill/>
        </p:spPr>
        <p:txBody>
          <a:bodyPr wrap="none" rtlCol="0">
            <a:spAutoFit/>
          </a:bodyPr>
          <a:lstStyle/>
          <a:p>
            <a:r>
              <a:rPr lang="es-MX" sz="1400" b="1" i="1" dirty="0">
                <a:solidFill>
                  <a:srgbClr val="C00000"/>
                </a:solidFill>
                <a:hlinkClick r:id="rId3"/>
              </a:rPr>
              <a:t>http://trendwatching.com/trends/pdf/2013-10%20CONSUMER%20TREND%20CANVAS%20(ES).</a:t>
            </a:r>
            <a:r>
              <a:rPr lang="es-MX" sz="1400" b="1" i="1" dirty="0" smtClean="0">
                <a:solidFill>
                  <a:srgbClr val="C00000"/>
                </a:solidFill>
                <a:hlinkClick r:id="rId3"/>
              </a:rPr>
              <a:t>pdf</a:t>
            </a:r>
            <a:endParaRPr lang="es-MX" sz="1400" b="1" i="1" dirty="0">
              <a:solidFill>
                <a:srgbClr val="C00000"/>
              </a:solidFill>
            </a:endParaRPr>
          </a:p>
        </p:txBody>
      </p:sp>
    </p:spTree>
    <p:extLst>
      <p:ext uri="{BB962C8B-B14F-4D97-AF65-F5344CB8AC3E}">
        <p14:creationId xmlns:p14="http://schemas.microsoft.com/office/powerpoint/2010/main" val="910055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smtClean="0"/>
              <a:t>Walters</a:t>
            </a:r>
            <a:r>
              <a:rPr lang="es-MX" dirty="0" smtClean="0"/>
              <a:t> </a:t>
            </a:r>
            <a:r>
              <a:rPr lang="es-MX" dirty="0" err="1" smtClean="0"/>
              <a:t>C</a:t>
            </a:r>
            <a:r>
              <a:rPr lang="es-MX" dirty="0" err="1" smtClean="0"/>
              <a:t>offee</a:t>
            </a:r>
            <a:r>
              <a:rPr lang="es-MX" dirty="0" smtClean="0"/>
              <a:t> </a:t>
            </a:r>
            <a:r>
              <a:rPr lang="es-MX" dirty="0" err="1"/>
              <a:t>R</a:t>
            </a:r>
            <a:r>
              <a:rPr lang="es-MX" dirty="0" err="1" smtClean="0"/>
              <a:t>oastery</a:t>
            </a:r>
            <a:r>
              <a:rPr lang="es-MX" dirty="0" smtClean="0"/>
              <a:t> </a:t>
            </a:r>
            <a:r>
              <a:rPr lang="es-MX" dirty="0" err="1" smtClean="0"/>
              <a:t>Istanbul</a:t>
            </a:r>
            <a:endParaRPr lang="es-MX" dirty="0"/>
          </a:p>
        </p:txBody>
      </p:sp>
      <p:sp>
        <p:nvSpPr>
          <p:cNvPr id="4" name="AutoShape 2" descr="Resultado de imagen para net shoes brasil"/>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data:image/jpeg;base64,/9j/4AAQSkZJRgABAQAAAQABAAD/2wCEAAkGBxQSEhUUEhQVFRUXGBoUGBcUFRgYGBgXGBcXGBkYFhgaHCkgHhwlHhYYITEhJSkrLi4uGR8zODMsNygtLisBCgoKDg0OGhAQGywkICQsLCwsLzQsLCwsNDQsLCwsLCwsLCwuLCwsLCwsLCwsLCwsLCwsLCwsLCwsLCwsLCwsLP/AABEIALsBDQMBIgACEQEDEQH/xAAcAAABBQEBAQAAAAAAAAAAAAAEAAIDBQYBBwj/xABQEAABAwIDBAQHCgwEBAcAAAABAgMRACEEEjEFIkFRBhNhcQcUMoGRodEVFiNCUmKSk8HwFzNTVHKCorHS0+HiJEOU8WSys8IlNDVFc3SD/8QAGgEAAgMBAQAAAAAAAAAAAAAAAAIBAwQFBv/EADoRAAIBAgMEBggFAwUAAAAAAAABAgMRBBIhFDFBUQUTYaHR8CIycYGRosHhI1KjsdJTkvFCQ4Ky4v/aAAwDAQACEQMRAD8A9wrtN412aAO1zNXlDvhTcK3urSyUIdWUkpWScO2hUqJzgZlr6tKTpvGxqbDdMMe8nClpWz3VYlZbCUs4iUFCM7pMuXCAQDlm5qx0ZlXXRZ6hmpZq8hb6f4nxcvrGBgkM5C24lTL5ciHUlZUU9WlxdovAkkGpcV04cc8YLDeGDbaXXkuLbXdhohtJgLErddlKdMoFwaqlSxHBR+L8GMqtPm/ges5qWavJcD0uddW7uYUFhvO4wlD5ecLbaS91ZSvKkBwlIKpjt43PRjEvYllTy+oU2rJ1Rw4XMlJLrbiVqJBQYE2m5iCKxYqri8PTlUdOLS5Sd/8AqW03TnJRTevZ9z0IGu1T7LDiXCgk5EpESIEmDAPGL1bzV2GrutTzOLi+T7yZxyu17naVcmlNaBDtKuTSmgAHbAcyJ6skELSTAklIMkdxgT2TS8YegENi/AqiLm8kTpwijppTQRYr04jEcWU8vxg7L6d9vXTw88U/iwk8swV7Oz00bNKaAAOsf+Sn/Y6eVxH35yFb29up1GW5uJvPK33NFzSmgAJhx6FZ0pBA3YMyY435/e9oGHcQEJJQlaoGaTk3pM8DbThx81Wk0poCwA4+/wAGUn/9dbH5vOB56ct160IAte4N721HZfto2aU0AApcfvup4xNpOUkXBMCRB7664t6LJTPET26jnbhbvo2aU0BYDLjvVglMLm4TcDXQnzVUJxeOvLSNDHG9on7/ANdFNMeBIISrKedvtoJKDxvHfkk/f7+bt0onAYnFFUOtwJFwBpxm5+/po9Lbm9LgvEbvk8+N59XbTOpd/KjWfIHZbXsPpoAg2o/iEk9SgKuPK0iL311oReLxvBscOWlp49/oqwfYeN0OgGIgpBBIm/ME+emKwz8WfEzP4saRpr970EAWHxeNkZ2wBBnLqDaInUeV6u2tBQBZezT1qcsgxkvAKbTPGFCe3S1HJNBIxar+YfbVft14BhaSst5wWwtIBUkrBGYA2ka+ai8SqFeYfvNRFygDzZ7oZhcqnEPPIlLSQOrbJy4dLaIAVrmUhKzOpQastpbNS9vuYrFFwYcsodShtCk5nCtTqcpEE5MlotA1NbfPSzin6yQnVx5GET0faS+XFPvKf+EUVhDYHWuISyHIBCR1YOVI+VmMmhcL0Uw6RZ5/qT1KFNKbb314dBUmSTOXNvqSIlSgJ4D0XPXMwo6yXMOrjyMI3sEsI8Xbx2K+DdS8jI20RnC1KWFZYUsKUu4Ufi6RNdRsTD9WltLjhShRVJabKlLdWFKUZUBvlMWAgFKdMwO7z0s4ozyDq4mJ97TDLLrPWuhLo6lRyIJIQokpSVHKEFbu9wNxWj6K7PbaS4tsqUXVlSlLABJGosTu5itQB0zEC0VZ56XWVDk3vJUEtxFtN0gcdLQSL3mSPNTNnOktZlqJgkSAJIBiYqV7eBFBNB1KlFJEG8Tx4nyaRt6KwyQb42j5SrWsg8p5cqd4yi28bkgbs6ROg7RQode+b9L+yu9a9zT9L+ypAIGLRMZj9H+lOS+kicx+je/ZFC9c/wAx9L+yl1r3NP0v7KACPG0X3jb5v9Kc4+lMyo2MeT/Sheuf5j6X9lLrn+Y+l/ZQAR42i8KUYn4vLXhXfGUW3zcSN06THLnQode+b9L+yl1r3zfpf2UAEnFItvG4BG7z83ZXRiUEgZjf5vaBe1taG65/mn6X9lLrX+Y+l/ZQBNtTEdShSpmBNxyI9tVrm1nATZBjl2CedS4tlbqSlwJUCIO+RbvCeyqr3rNfkh9c5XPxdDEVJp05WVudvoy+lKCXpIOO13L7qba6e2pMLtZRcQhQTCpIgckyf3iq09F2jq0OX49ypsFsBDSwtttIUJv1qzrY2Iis9PCYuM05VG1dcfsPKdJp2Xd9yxGL3lydFQPopP21k8TisSpxQ8YKRMgJSLCdIjh3341fYjBOSox5RndMkWA4gcqo19HnyobyiIOYmMx5aEDnWnF08RO3Uytz0EpSpr10DJ6bqS+vDhCVKQfKUpV9wK0AJ46CaM99bsSUMDSxevJAtZOsnL3gio2+hrNyvDhxSjJU4EqJPeT5qk95+H/M2voI9tNTpVVFJy8/AvdbD/k8/EHxvTdbSSottEJMHK4rW1rpA+MPXEwYuMD0mQ42hcAZhMZxYxJGlV/vPw/5m39BHto9OyAAAMOkAW8hFROlXfqzt7l4CzqUGllj5+IR7uJJCbSSBZQNzHLvqPF4kg2JHcYpqdmQZDIBHEJRNDbSBQRn3Z0kjhVlKFSKeeV/db9iiTi9yK7pt4RjhMWplLKXAlKTn60icwzaBJ586ovwuL/NU/XH+CqHoL0CVtNlx1GISyEOlqC0VzCELzSFiPLiOytJ+BVz89R/pz/Nrq/grR/U5/4z1X0IfwuL/NU/XH+CjMB4R8S+CWsCFhJAUQ9YFWkkotprQ/4GFzHjyJ5dQZ/6tEYbwRPt/i9o5JObcaWm40NnuE60N0eH1BKtx+gWz00xyoKdnAhUZSMQnKqc8ZVRBnq1acADxEodNMdb/wAPTvRH+JReQSOHJJ9FRnwY4sR/4ssXJAyOC51gddr3Uk+C3FiI2oq1x8GuxubfDdp9Jpb0+zvGtU7e4rFeFtYMHCp5fjj/AAVNhPCi86rK3gwtUKVAeMwlJUqBkvYEwLnhXVeBdwkk45JJuScOqSe09bTsL4IHUKzN7RCVJMZkMqBSeIkPSDTXo+bi2rebBR6d4wOBvxAZyVJy+MDyklCVCcsWLiPTUnv1x0A+56YJgHxlGpISBpzIqP8ABhixA91Vi8gZHNc2eR8NrInzVz8FmLH/ALooSQfxa9bQfx2th6BS3p9neNap29wDiPCs62pSF4RIUklJHXkwRYiQiKj/AAuL/NU/XH+Cp3/A64pRUvaCSpR1UySVE9pduab+Bdf58j/Tn+bTXoebi2rebBWz/CFinwFNYEKSVFObr4GZISogynkoH08jUyunOMBI8QTYZj/iADlIUQopUkKAOVWoHkqGoIEOH8EuJbEN7SKBMwhpaRMQTZ7lant+C/FwMu1VRwhDhtECPhuAFuVK3S7O8a1XzYrPwur/ADVP1x/grv4XF/mqfrj/AAVMPAqv89R/pz/NpHwLL/PUf6c/zae9DzcW1fn+w7CeE5938Xg0G6U/+YCZUvNlSMyRJOVVhyNHs9NccsAp2elQUAUqGJSUkEEghUQQQCe7vFCYfwRPtz1e0cmaJyNLTMaTD3CfX21K74K8UQQraiikgggtuRBEEEddER6qVulwt3kpVeP0E/0/xaASvApEBs/j5s6pSUGyCBJSRePXU3v1x2Yo9z05hBKfGUSAZg6aHKoA6EpI4UP+CnEqTHumSm1urWRYhQ/zosQCO2uo8FGKAgbTUBOaA255U5s347WbzzmovT7O8m1TzYSfCDiy2HRgJQpOcKD2qQlapG7OjavQBqRMjnTrGJWGzgEhajlCfGU5iQATAi4AIk6CbxUbXgsxSQEJ2opIAEIShYAA0hIesLeqnJ8FmLGm1F6k2Q5qqZP47jJnnNF6XZ3har29xWfhdX+ap+uP8FX/AEJ6eKx+KDCmQ2ChS8wcKjuxaCkc6qHPAw4SVKxySTJJLBudSSet9dXvQjwcKwGKGIOJS6Mi0ZQ0UXVF5znSNIqZujldt/vCKq5tdxsMRiGUEhS1CLHdJAOXPEhMSE7xHAXNqFVtjCj/AD+CjoTZIlXxeFWruAaUSVNoUTqSkEnhckVxGz2ho22JBSYQm4MSDbQwLdlZtDRqAHaDASpZd3UhBJjQOAFFom8jhXW8cwpQSHTmVMDKbgJzSDliMtwdCNJo9vAtJkpbQCYJISBJSZSTbgdOVJGAaSZDaAZJkJAMkEE6awSO41GgalZ7q4b8qRYG6VCASQJ3beSdeU107Tw/5UzEwEKJiJmAnSL9ovpVgzs5lBBS02kjTKhIiJNoFrqPpNdTs5oaNNj9RPIjlyUodxNToGoE7iEdQ662or6tKzBBG82CSm4nURXlo8Lq/wA1T9cf4K9dxWASpl1pASjrErTITaVggqIGpvNeUjwKOfnqP9Of5tW0ur1zlVVVNMpD+Fxf5qn64/wU9vwvqGuDbPe8f5dP/Aq5+ep/05/m1ivCP0XVsgsBTof67ObI6vLkyc1Kmc/ZpV34HL9yq1fzY+knnQk6HQaDvpnjQ5K9H9aj2jjA2pIVbNYd+VSr+ZBquHSFiCesEAZjZWlr6doHeYrHY1XDcQlC5lKrxMDWAQB3XNcwqENmUpXpF+VvYKCT0iYInOIveFcASeE6JJ81Pw23WnCAhYJJIFlCYzaSOSSe4VNmF0G4gpXEhdpFrax29gqA4Rr5LnpPb29pPfep+vpjuLyxulUmDliw5mTpUBYSMa20MhKt22nsod19hSsxzz5/bVZtR6HViDryoTxjsV6K83VxnSynJQpXV3b0Xu4cTZGGGaV5d5oklpaYBWQnhaYMW5xIn+lqHhi09YdBeb5ZiqzCY1KTJC54AD99645tMlJGU3OY2/dy76t2rpPq03Ts9dMrfs46eWLlw+b1u8uTiGTM5jJzcbboTb0T3kmoAnD/AD/XPDjrwFUvjfYr0UvHByV6Kzbb0z/R+V+I/V4X8/eahe0myCDmgiNOdBFWHuJXJHDtm8CwvPD91Yt/ZbanC4S4CVZ7AXktEgzqCGQI7TxAIiVsVoiJc0CZISowCuCCRZQC8oWLgJHbO2NfH21j+nL+RS1S5r+5eBv8M+yhWZOeSIvJ1j+EU/FYtlwAKz2uIkX52P3msFjNmtuLUtRclRCiAlOoAiTqRuiOUnsiM7IamSXFElZkpTMuFClwQNCUEx89XOhV+kLJuP6cv5A+p5r+5eBuZw/z+XHjUvjDOm9G9aPlCD6qx7aUBCU/CHKkIBgTAp6XEgzvzmzaDU6/aPOaR4jpK3qfJL+Q1qHPvXgapS8PJO+CTNpHL1WFT4bHNIEJzecdgH2VjFqQZsoTOiRxn2+eBTkqQTqvhqBAgyPXPpo2jpK3qfJLxC1DmvivA1+IxTK/KzcNJGmaP+Y1BLGozgyDxOhnjz/ffWqBbUmd7iYgcRB9VcUzIHlWAGgOhn/fnSrFdJ6Xh8kvElwoc+9Gsd2k0pJSZIIINuBsaCjDxG/x5zeZM6zc31rOnCj5/DlFo9g9FdGHHz9SdBxsfVbz0209IcI/pv8AkRlo818V4Gw91m+30UvdZv53orLtrygCFWEaV3ruw+is0sZ0xfSl8r8SxQw35+81KNpoJgT6KStpoGua3ZWZbfE3zR2CiRtAlRKUnQpv28SONXU8V0o43nTtr+VvuuK40L6S7y791m/neil7qt/O9FZ3e5GhV4KVKPwm9IMG1wRp5/VVUMZ0s/WpW/4t/UZww63S7zWe6rfzvRS91W/neisidnf/ACcePP8A200odTKc5QS6FCFxMSCrNI5plMEcLCwirdq6S/J8j/kLko8+9eBtvdZvt9FT4TEpcJyzaNR31jsE7mTu5oSSg5tQU2v6j3EGtD0dnfkH4uvnp8HiukZ11GtTtDXWzXDTiRUhRUbxlqWGLbSTflUHUIrm18KpwpgxEGe0TEcjMGezlNVZ2M6U5VPuHtBAJFon0X4GTXfMrLXqEfeaXUo+5NVuE2S43lh1ZCfikggzmN/peoUf1SuXrqGCJOpR2+k0upR9yaj6pXL10x3CFUZgDBzC+h5+ugkrNpn4VffQhonan41ffQhrVHcY5b2ImmmummKNMQBbVTKVFRV1aUKUQhxTaiRBEKTe0G3HMOVV3RZasrqFFRyuWKjPloSuJmTGaJ/rVwgIfS4kKBAUpoELiSmAoiLiFSnzGqnCbYCXXcO4ZcaWhNwQpSVIbPWK/XWQe6sCqrrm29NPYdF0Hs6ilrrfmXJrhpUs8A2m0Acc3C/ATqeU6mK6G45iG1ypAtIF9TPboPaRXQ8i8jkRbsgiMtpJm5Pk8KjNYbKQ1w1O04mQCLQEyAfKC4KoyzBAnXQ6TUanU304xCT5OUdnlZtKjP2Bk7SOuU5ShlA+NMkxaDIiZ1kTpodamU4ibAeUJkaJlSTqDMwDbmKZysKoj8Jio3VeY+2jqqUuphJULm5CQbDITe3PhrPGKKaxgsCRxBPAWERKSSPOBakb7B0u0LrlNDsAWMm/k6ARMibEzYXNqat0wY14W5KuScpExwg9mhNLcnKSVyuF7e03ZnyTpLnZPBHq7ajU7yB4fF5o07woTpF9anN2BlJKQMUq5TChjTk99PoAGKLZdnvpWh0wJnb2HU+5hw4nrGk5ljTKIk3PIETykTQu2Ma31RfBKSyM+ZaFpCkWzIlSRIUNO0A8K8x6VPtYbaWLCmcrhyuNPBxaTncCCDGcJy55nsz30r05CHHQhtQGRxCVFQEgpUnfQIMdk3F6qUtbF7gkkzK7Y8IbGFeysIXiHHEiW0jLvW6szBMlJ0AJgJ0ith4Mdp47EB9zGsDDpJb6lEQY382YE5p8nUDsGtBI2Y3hHPg0BLayFAjVK0wSiTfKpKZA4FJHECtpsf43m+2pluFja+g/agBAlfV8ZmNEqPHsk/q0K1hTI+FUYvlnhIIEeaJ7TRO1lNgDrBIm3YQFGdeAB0vVcMXhkHMkEkToFTxSdbcxVY73lvSoQbQQfJzKvlhKTMyocY+Qr0UwbWbPFWgM5FXnkInl6aixN0HUqEG02yYzGf0VcbDhU7DwWkKTodJBHqN6AM/tT8avvoQmiNrK+Gc76DKq1xWiMcnqxxNQYxeVtZ5JUfQCaeVVC4rUKG7EzPIyZHmH31ipfK0hqVsyb3LUz/RnCbSwYeDOIYS0vfCHkLWUOLSCooAjLBMakGJiSarcO5kQp9SHHXEpWw86kggqKg4VlA3iCpWaYsSagT4TGjmSthYE2UhSV2mxUDljha9WHQbbLb3XJbVMFLkFJEZ8wP8AyiubGNSdTJL1dbfQ68qkKdLPH1tL/U0uAxHWNNrkHMhKpBkbyQbemp6ZmrmauslZHEk02SJMXkC2pGaPNBn0GpG30cROh8gi0EZTa5vJN7xe1hs1M6y8XnsBPbflpSyS3t2Ji3wROXhGo8hKT8GRK5hxX4o7pBiI8w1rjbgywTGhkpnTW4SVeb+tRZq4VVOQjOTsOpjeGpnyZjhBjhvT+rXFPpgReEC2Q3Wk8fg5hURdXEWFzUGalmqchGexN1oCpGkcUDQEgbt7kAHvVw0DuvRx5fINiCTNmxrAHlGxsBQ2auTQ4XBTLFGNGkzc/Eygb+6JIFsquXxbnmQ+7wBOvBBsMibT1ZneCj5/KFU00XhcX8VWnA+2ldMZVA91yBAN4T8UmN5WYz1apkFPPThrTVvGFGD8fKAkSd4FBO5Cd2RB7JzHRZqY68EgqUQEgEknQAXJNLkGzj1umdbSPicMztrNkm3V8u8XriV2Jk8NU3ItMAJETcTA52qHDYtDiczagoc0mfMeRqXNQo6BmJC+MwOg3pGRRuVbuidI7bTUfXXEEiybZTrF5OTgeOaLaca5mrmajIGc8h8NGxVpxAxYktuhKVXshxKQkCOAUlI84VV34E+k63CrCOKEIRnasBoTmEgSZkG/I1rulSWlYPEB4BTfVKJB5gEpjtkCO2K8S6I7Q8XdStpClOpUFCLgjiCBfjwnWqaloO5rw8JVllR9KYxgLSUnQ3kaggyCO0EAirXY/wAbzfbWf2LtNOJYS6jQzYyCFJJSpJm9lCKvtiHy/N9tTL1StJqVmT7QWsZerAUZEgmN28x26UMnEO/kY/XHsovGtkxBKSL27iB33IMHlQYYe/Kj6FuMcfT3cKrHYTh3CpIJSUm9jwgkfZPnqSmMBWUZvKi8c/QKfUEipUqVAGT2ur4Zz9Kgiqidsq+Hc/SoHNW+K9FGCT1ZJmpq7gg8bemmZq4VU2UW55n006HN4VhLja3FKiSVZcs8oCbDzmrDwY7KcZU+twASltKYUDIOZU2PIpq86cuThFIMSSQn6JUfWKXQrClvCN5pzLGczwB8kfRArmYXO6sot7mzsYxU1h4zWjlY0JVTc1MmntIm5OVMwVH7BxPYK6Umoq7OPFOTshq3I1qr2YpxnFuOrbu5uJU2fiBIjNKik6C5E3MA61PtLDFyUhYSm9wk5lDsObdB7p7qrtkYgpzMOFcoMb4zEg6QuN4awrl2zHnek8Ti8mdQyw7d/t03ew7WAo0LtZry7vd4lknaHkgpVvHKCEqIH6RAIA7SatH8Nl/zGlforn7KrcMYBHAadk8KlzV0ujpSrUVNVG+d0tHy0MONjGnVcclveyd5GWN5Kv0TMd9qjmky0pZhCSo8kgn91NcSUmFAgjUEQfQa6UVwbMLfFHZpTTJrk01iLj5rraxmCSbngASfVoO02riUBQKUqyr5kSB5tCe+jMHh0tphPG5JuVHmo8TVCrKcnGPDeXyouEVKXHcFJMWqv6QYpDeGdU4krTkKcgmVlQyhAi8qJAtzoyajcE8SIvIOn2aTrUyTsKmr6nkG0ukmOwobZdR4upCQsBBgrBkb0KMjsMmU3r0rohtw4vDpWoQsWNxvfPgaTfzg1510pwTmNxWZAW6nKEJKACQhMkKUAIBMlXbPCvTOiewU4bDNpEIJSCorUnOSZMkImNbC8CsdKLjO0dxoqJtZpby0zUs1P6hP5RH7X8NJGGlQSHGySQPK+UYFjzPprZdIz2b3GM8KG1wzglN5oW8QgDXdkFZ7otPzhXmXRlkhRUtCwgCcxSrJfycyogA8LivYUdBi5iXHcUrr0Aw2n4qkwJKkzZMyAgcpJM0VsjYKmXcQhLKU4UpbbCIkaZ1DKrUFSja9ZKsXPX3HSwtXqXprbX7DPBY0U7OZzarDjn0lqUPVBrebBPl+b7apsKwGkgBIQhKcqUgBIAiAEgcBVt0dPl/q/bVko2iZlLNUvzuS7XcWFJ6uPnSYtCtLH42XzT31U+NYre3G9Bl3jY3mefDlV9j1LEZACeIJi15jt9VDl138mPOoDiPsn+uppLWM66l11PbddkSgAcd4WFv60VUE3AuupjrirZVRBk2mRe1WFKgkxe2z8O5+l7KBKqK26f8AEO/peyq/NXTgvRRy5v0mSFVczVGTXJp8olyDbISSyDCgHBqAbluY8xFFZq4MKXEqhM5ClyeWU39RPoqPNWTDUnCdRPnf4o2Yqspwp24Rt8GSZ/uDB8xFwe0U2eZUrhK1KUY/SUSaYTSmteRXvYyZ3a1x81XbWbXBcZTmcSkjITGYG8A6AyNe+jc1cJpK2HhWg4TV0xqVaVKSlB6mS6Mu4/ErcZfeXhXDAZzsILalHMYzFJ3bAWk73ZWl2MMSWicSypCkLU0VQMq1JJBKfODfTlT3VCIVobemw88xFYXo+/i2TiF4ULdwvXKSWlrOdeU3WkEXUOep4zFY6eGWGn+ElZ71a3v0Nc6+0Q9PetzPUNm7WOHCiJ4EwkqJjhAvUbmJVi3FOAgCAEoWChZ1kgKjsABvY1XtvocQ243OVxCXAFaiZBB7lJUNOFOmtMaSlLrUzNKq4x6tolcSUmCCCOBsalw2HK76J4k6dwp2HxCzYkFI+UAqOwTRC3J++ncKudypWMVi0F7F4xlx1aGW0pKUNAJW4C0FrTmUDA7BBN72NXnQPD9VgWUqB3gVxeU51FQSJ1gEDzVNhcNDjpKsylqCyQjKEpgoSgEaqgGVTN+FhR7aQkADQAAdwsKzUqNm3bmaatbMkvYF9WPlp88j7KzHT3bTOHaS0sqcU8cuRs5dyd7Mo3AOlhJE6ai9msz03wmdtGVIW4VpbQClJInMVZSbg5c2nfFpp6sXldhKTTmrlTh8QvFYpvDZQllKStxtMBBTuwCATmtkTvX3jyrfzVNsfYyWFuLKsy1nXKBlTrlB1IniT6KuMO3nUlIIGYgSdBNRShkjqTVnnlZHc1ZXoo84/jXn0qKQhwoUIBlCQ4hA88hQ5FBrdJ2VBstKvhA1ooQo94uLim4fYSGi4WsgK3ghyAsfCKy33hcbwNrXPbSTlCVtR6cJRvoR4nE9WkqNwOXt4Dt4VBsbH5mEEKWpS1uFainIAtJAyFIUcpA7TIGYSDNWbmzyJhaSUuJaUIUIUvLGouIWDIqm97q2XXF4V5so65tGIZIUUhasicyFfEUELFgCDAFosspq6aZZCDs0yyK6vOjR/Gfq/wDdVQ/gikOHOlRbKUrACgQVRGogi+o5HlVp0W/zP1f+6pqNODaFppqaTD9qInLDnVwoGeeu6bjn6qHRhXPy51vuJ7DF9P60TtMpgZ5jsMcFTxHCarMmGk8+9fLh97VlNLLVvQAmTEE8yLEx306qp1OHKyFDekz5VzMHTXSm/wCGF51hOqo524aGbcPNRYLluTSqvZwLCxKRIBHxlATZWk9oPno1lsJSEjQCB3VBJnNp7CW484oKSATNwriOcXof3sufLR+17K1WJVEmJ7BQeCfKyonsty1q5YmoloUuhTb1KD3sOfLR+17K5713Plo/a9laHG49tnL1q0oC1ZAVGBME3JsLA1CxthpwwyS92tCUjvcMInszTRtVUNmplfgtjvMpcKC0pagEjOVhMTvAwJumYjjFB+9Zz5aP2vZWrSedqqtvbX6hMJSpSzAshSggKOULIHlAGN0GT66VYiom3zJdCDSXIqfes58tH7Xspe9Zz5aP2vZVv0c2gt5kF1JS6klC7EBSh8dHApULyLa0TtTGFpAUlGczESRbKozYH5NNtVXmLstPkZ73qufLR+17KXvVc+Wj9r2VYr6RAf5S5lQuUxKYm89v209G3wVJSG17xAm0DMBBMaJvYnUaUbVV5hstPkZ7a/QNWIaU0taIVx3pHaLa1WdGfBviMJnR4w2tonMhOVQIJ5mOzhXpTzgSlSjokFR7gJNUeK6TsFCglxSFRZXVlWUkWMGxjlSOvNyzcRlQgll4FcnogsTC2xJkwDqdTprTx0Uc4rR+17Ktti7QW9GYggTvoBSHIOUyhQlJEpJAJ1EHUVaPOBKSpWgBJgE2Gthc0+1VBdmpmeHR1YsFI9fspe95z5aPX7KsMbtJJQeqebCokBRCTPI5gct+abVLsVai0MzqXT8pJBAsLZgBm5zA1o2mpzJ2eBVe95z5aPX7KXvec+Wj1+yrPa6MRAVh1JlJ3m1pELHEBWqVcrxWRPSbEhMdakuhRbLRbAdzkDKA2EzIlRzeSYTpJo2mpzDZ6fIuve658tHr9lDP9EVrdbWXEQ3nITB8pQCQqexOcfr1pNl9b1SevjrIlURAPK1v395ofae1OqVl3RuZgpZMEyRGVIJiYkmBvCJvEbTUBYeCKz3uufLR6/ZUmH2AtKgStNiDaeB7qYxt9c7xbsPJzpJJgWBRKUiTG8qtClzdCiOEkDe4TAjXza0PE1GrErDwTuCHAHMkg6LSs9sfbRWJYSQAhIT8Il1UADMQoEkxqoxrVZh9uZ7hpzLlCs0C0qCcqgdFXzFIkgAzBgGQ7XsD1Tl5kbloMXOaDa9iapuy2wfimUqACEhJ6xDirASUqBJMakga07GthaYSACVoWTGuVSTeOMJimYZ7OkKgpmbGNJibc9apNjdJuvJllSE9d1CFFQOYhK1KJtaAi+uoE0XYWLvaLCVtrSgBKllJJiJKVA3i5sIpuwsEprPJBmNOyeffWHwfS55vab2DUhT7Zc3CgStsKAUZ4FAzcdO3SvR8LxqxuUVl4PUrjlm83FaEWPWREIz3uLaQTN+710EMQqCeoPqvcxEi9oJ7+dqNx6FGMhAMgmdIvahW23hqpB8xHfw+9qUdjTiFcWT6QeR+/aPPRTN0glOU6wdQaHLb3y0fRPb/AE9FFp0vrQCEBGldpUqgk46kybVEliCSBc61YVGt5IISVAE6AkSe4caixJXYvAIdAS62lwAyAtIUAecEVMhqAABAFgAIA7hR9KosADlPI1Xv7CZWoqU2SSZN1a37e01fUqmwFJhNjttKCkIIIGUGVG1rXPYKNynkalx+PbZQVuKyj9/cKfhMUl1CVoOZKhIIosBBlPbXMp5GjqVFgAFtSCCJBEEEWIOoNCubJZUSSw2SYkltJJgQJtyq5pVFgK1jCpQIQgJGsJTA9Ap6m5EESDa4qdGMQVZAoFXKiKFruZLTW8pzstsnN1SJ55RzJ5cyT/tRDTASISnKOQED0CrClU2IAcp5GofEkdZ1vVp6yMufLvZeU6xVpWLa8ITSsWrDJZcOUqSXCpAEoJCoBNxbv7KFFvcK5JbzTZTyNROYNKjKm0kxElIJjWJI0qXZm1msRm6pYUUmFAapPaPto6ixKaauio9zW7fAotYfBpsCZIFud6mXCEyYSlIkk2AA58ABVjVL01STs/GAAknDPAACST1SoAHE0KIMb7rsfl2frUe2u+67H5dn61Htr5+w+Ha6uF4TFdZlG+ELKSq8yiRu6aEE30N6lXhcPG7hcaDbymybwAdFC0gk8YJAKbGtHUR5mfrpcj3v3XY/Ls/Wo9tcTtTDjR5gdziB9teCow2HtOFxnCYbI5zO8bGwAERe5tXBhmMwJwuKywJAaXMyqYOe2qNZsDxMg6iPNh10uR7fgVYJlbi23GAt1RWtXWoKlE8zOg4CrvZmLbczdWtC4icigqJmJg9lfOLeEaClk4bFFJCcgDKpSYUF/HuJykTNpFta9L8CbOVWNytuNoKmigOpIVEOW7YmJ7qidJJXuNCo27WNx0hxDyAOoSlS+SzAiFX1HHLadJ7wIMe9mHwQymAT1iSRvET5heIvNXWMUoEZRN791+0dnpoAYp2B8AZImOsTawsTEamKqRax/jHbS8Y7akYeWTCm8o55geCeA7yP1TzFEVBIH4x21G6+q2VQF5MiZF7C4v21YUqCQqvJNrbabxLr7zriWhh3XMOvOYyhtxXVqHPMCCO02mvW68Y6Z+DdPjAfdzqY+OW/KgeQHYuQASnMLxA7gDal96GiMUQ2mCSUpUV3BAzHgRI0JMiDWj2PtNL6CpMghRSQpKkmQYkJUAY5HjwmsbswNtoQGk5gEhLcKzAJAgBJUbCOIqzbfUhSVlwhUmEJG6qQbZYzK5zI0mBQBrqVD4HFdYkGCk8UnUURQBjOnLCnyGmyApMEBRgKm5E91/NWZxHj+AQlxD6C03vKZCFKSrioqdjdASDawk6zEaLp7s58kOsnyYMcDHAxcG1j2msltTpS+03nWwh5k7q9w5kq+Q8AY7iBB7Dai5bCnm3NG+6F9MWdoNynccF1NkiQLXF5I3hrBnUC1aavnHHhxzEqdbQGFsrjdIzpdSSVODMd5UwMxGhr1voJ0y8aSGsRlQ+AIvZ0QN4clH5PnHIHaVyWV2NnVZ0kxvU4Z1YsoJIT+kqw9ZnzVZ1nemjThaCkJ6xCSetbmCpsi6kH5SYkDjeoYI82Y2o428y6hxAQG0JUFZswUkkEgJSZBEGZ1kGK3ux+lanFqzBBaBKQtCio2+UkDzkiwkXN6822jsgdWXsOvrWJvwU2fnD7f6TB0Z2sGV30JINuwQFKOg3sxi1hrWecGk5U9/I0qak1Ge499SZrtZPZPSJtCUBS09UqyVKMETAAAjyde7u01aTNW0qiqRuiicHB2ZxagASdBc91fNG1sR1j7jsEZ3FriYO8sqiRprFfRHSILOFxAb8vqnAn9LIYr58xiUJJLiSFkXRyPP7ZrXR4nPxkM1tbWPS+h2MbacbUmT1iEIUVKWpSW8ykoUB1SSUFwgBbmUkEkWSJ9JrwfovtJPVKS5fJ8IryzmgBGZfwiQpRSUMtomEnei1er9Htv50JS9uL8neuMwjcWsDJ1gKgkpBNwbyDC1I63LaFROKNDVT0sfU3gsUtCilSWHVJUDBSoNqIIPMEVbCqPp1/6djf/qv/APSXSQ9Ze0ve48lS1t4iQcZBv5f9a71G3/8AjPp/1rddI1YrrWsOwXQjFtoR1iM3wBQtJeXmHkktEgabwtVC+++oNyvGKz4h5Zw4OLbUWlvFpopfRZPVpbKsiiBCp4ielCu2ruMfgYnTS/1Mz+KO3W0KcWrFpQhJWpRXYJSJJN+QqrxHSrGpeUg43EBIWU5s5JCQqJjjAvW2xG0cS4cet1GJSw/hMUW0uAhpIaSA3kTO6pSMxVmCSSbTFYFGBUp9a0OobUl5WXMQCFJVmCr9unPKrle+lKLTc1H3L/JTUTVsrZoekO2sQ2wy+xi8WEuLcQM76XMyUBJSslCQG1KCjLRkiK1fga2u/iRiuvdW7lLWXOqYkOTHfA9FYPamfEpKC7hGwFF9SWhkStxcpKySTKjlsBAggwJraeBNjq1Y1EhWVTQlOhs7pVNbJ1DWl/Z2ltJy61cvsei48HdhQSZ48bG2t+cdlCdU9xcHC+Ufu9HpovHNhRTPAzqdQFVSt4dMI1+LxM2SrUzNctG1lilhyIK5sOGU2KeKb3AI89NDL35URzyCdVfZl++ozLQBQb8OJ5jtq2oAEaZdES4CP0RpIm/p9VF0qVQSFVxSZsa7SoJMLt7oy4wovYPyTdbJunmVJE2OunOSDAFBYHamTy2lg8VJIcB7AZzkd6RXo9Cv7PaWZU2knnAn060AY/3ypTdtLpVyLaketwAeutpgnFKbQpQAUUpJAuASASB2UO1sdhJkNpntE/vo6gDhFZrpJsZ0DrsEEB4CC2qyXE8p4EcOHaNa01KgD5i260628pWNacbLi1LKVpyJUSbxm8oCLASOJkax++ITIQExdJSo5iflKWRc24m3CK+mcbg23U5XW0OJmcq0hSZGhgiKpm+g+zkqCxgsMFDT4FECLyBET261NwepB4ONsu4vBIceG9JQFflEgCFjnqQTxKTWopqEgCAIA4CnVAFY/sRolxSUJStyMxA8uAQArnYxXk3SHouthZU0gqbmcqRKkdhTqR2/c+2UHjsMlQJKRI46H0ila4oaL4M+f2nCm+h7SkH0EyK9H8Fm13nM7apLKRuk/FUI3R82D7NavPEm1uJSpIUCOP6CT+81ocJhUNpyoSEjkB++hNslpIINZLpV0HZxaSUgIc4EaT9+Gn761tKnTa3FcoqSsz5x2hsfEYF2VJgtqBCwkKAULgkEEA8b+ajW8e/tBxvDoMJCQnKTO6hIlTq4lV5N+JsJNexdK8MgoCykZwQnNxg6jurIowqAcyUJBNiQkA+qr1V7DE8HwT0NNsTFeKobZdeW8SQkKWQVXtbiUjtJIHGj+mLRXgMWlKSoqw7yQlIJKiW1AAAXJPKsrsdoHENiBBUJgRMXEx3VvMU2FJUk6EEG5FiOYvVOazujYo6WPC2+kG3EgAeNwBA/wgNhYXLU073x7d/4v/Rj+TXrPuO1yV9a5/FS9x2uSvrXP4qv21/0o/H7CvCxX+5L4fc8gxm2ttOtrbcGLUhaShSfFAJSoEESGpuDwqHDbGV1inVsY0LD+dGXDORkzpMmWyQryj+qBF5r2UbGa5K+tc/ipe4zXJX1rn8VG3TtZQS9j/8AJOxU3q5t+77nk+Pwi30ZXGcZwUAMK4EhWQiCQ1NlLV2WHbOw8EOziwrGDI8hBLOQvNqQVQHJjMkTBPLlWp9xmuSvrXP4qN2Zg0N5sgImJlSlaT8onnVW0ycXC1k+37InZoReZSba7Puz/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26" name="Picture 2" descr="Foto de port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976" y="1417638"/>
            <a:ext cx="5343525" cy="3000376"/>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984375" y="4679140"/>
            <a:ext cx="4572000" cy="923330"/>
          </a:xfrm>
          <a:prstGeom prst="rect">
            <a:avLst/>
          </a:prstGeom>
        </p:spPr>
        <p:txBody>
          <a:bodyPr>
            <a:spAutoFit/>
          </a:bodyPr>
          <a:lstStyle/>
          <a:p>
            <a:r>
              <a:rPr lang="es-MX" dirty="0">
                <a:hlinkClick r:id="rId3"/>
              </a:rPr>
              <a:t>https://</a:t>
            </a:r>
            <a:r>
              <a:rPr lang="es-MX" dirty="0">
                <a:hlinkClick r:id="rId3"/>
              </a:rPr>
              <a:t>plus.google.com/108667040415315171916/photos?hl=es-419</a:t>
            </a:r>
            <a:endParaRPr lang="es-MX" dirty="0"/>
          </a:p>
          <a:p>
            <a:endParaRPr lang="es-MX" dirty="0"/>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6236" y="2328022"/>
            <a:ext cx="2773456" cy="3697941"/>
          </a:xfrm>
          <a:prstGeom prst="rect">
            <a:avLst/>
          </a:prstGeom>
        </p:spPr>
      </p:pic>
    </p:spTree>
    <p:extLst>
      <p:ext uri="{BB962C8B-B14F-4D97-AF65-F5344CB8AC3E}">
        <p14:creationId xmlns:p14="http://schemas.microsoft.com/office/powerpoint/2010/main" val="2812093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25250" y="387442"/>
            <a:ext cx="6619875" cy="5114925"/>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5125" y="1559859"/>
            <a:ext cx="5165313" cy="4975412"/>
          </a:xfrm>
          <a:prstGeom prst="rect">
            <a:avLst/>
          </a:prstGeom>
        </p:spPr>
      </p:pic>
      <p:sp>
        <p:nvSpPr>
          <p:cNvPr id="6" name="CuadroTexto 5"/>
          <p:cNvSpPr txBox="1"/>
          <p:nvPr/>
        </p:nvSpPr>
        <p:spPr>
          <a:xfrm>
            <a:off x="941294" y="6118412"/>
            <a:ext cx="4061305" cy="369332"/>
          </a:xfrm>
          <a:prstGeom prst="rect">
            <a:avLst/>
          </a:prstGeom>
          <a:noFill/>
        </p:spPr>
        <p:txBody>
          <a:bodyPr wrap="none" rtlCol="0">
            <a:spAutoFit/>
          </a:bodyPr>
          <a:lstStyle/>
          <a:p>
            <a:r>
              <a:rPr lang="es-MX" dirty="0" smtClean="0"/>
              <a:t>EMPRESA HINDÚ CON VALOR DE 64 MDD</a:t>
            </a:r>
            <a:endParaRPr lang="es-MX" dirty="0"/>
          </a:p>
        </p:txBody>
      </p:sp>
    </p:spTree>
    <p:extLst>
      <p:ext uri="{BB962C8B-B14F-4D97-AF65-F5344CB8AC3E}">
        <p14:creationId xmlns:p14="http://schemas.microsoft.com/office/powerpoint/2010/main" val="3910639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corporativodigitos.com/images/logos/schlumber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39" y="823334"/>
            <a:ext cx="3810000" cy="12954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clusterindustrial.com.mx/wp-content/uploads/2015/01/Toyot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1633" y="2304426"/>
            <a:ext cx="2956978" cy="200949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goodlogo.com/images/logos/nespresso_logo_2749.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139" y="3429000"/>
            <a:ext cx="4762500" cy="99060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4.bp.blogspot.com/-0v7bcHpdz28/VUX_8zrywAI/AAAAAAAAhK0/5nEzE8jbZ5Y/s1600/The-Economis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1252" y="4805886"/>
            <a:ext cx="3596054" cy="166663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tatic.pistoncloud.com/2012/01/Dell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9862" y="5022793"/>
            <a:ext cx="5241637" cy="1689211"/>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4725414" y="823334"/>
            <a:ext cx="2245872" cy="923330"/>
          </a:xfrm>
          <a:prstGeom prst="rect">
            <a:avLst/>
          </a:prstGeom>
          <a:noFill/>
        </p:spPr>
        <p:txBody>
          <a:bodyPr wrap="none" lIns="91440" tIns="45720" rIns="91440" bIns="45720">
            <a:spAutoFit/>
          </a:bodyPr>
          <a:lstStyle/>
          <a:p>
            <a:pPr algn="ctr"/>
            <a:r>
              <a:rPr lang="es-E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CIATEQ</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9" name="Rectángulo 8"/>
          <p:cNvSpPr/>
          <p:nvPr/>
        </p:nvSpPr>
        <p:spPr>
          <a:xfrm>
            <a:off x="5287124" y="2385844"/>
            <a:ext cx="1617751" cy="923330"/>
          </a:xfrm>
          <a:prstGeom prst="rect">
            <a:avLst/>
          </a:prstGeom>
          <a:noFill/>
        </p:spPr>
        <p:txBody>
          <a:bodyPr wrap="none" lIns="91440" tIns="45720" rIns="91440" bIns="45720">
            <a:spAutoFit/>
          </a:bodyPr>
          <a:lstStyle/>
          <a:p>
            <a:pPr algn="ctr"/>
            <a:r>
              <a:rPr lang="es-ES" sz="5400" b="1" i="1" cap="none" spc="0" dirty="0" smtClean="0">
                <a:ln w="0"/>
                <a:solidFill>
                  <a:schemeClr val="accent1">
                    <a:lumMod val="75000"/>
                  </a:schemeClr>
                </a:solidFill>
                <a:effectLst>
                  <a:outerShdw blurRad="38100" dist="19050" dir="2700000" algn="tl" rotWithShape="0">
                    <a:schemeClr val="dk1">
                      <a:alpha val="40000"/>
                    </a:schemeClr>
                  </a:outerShdw>
                </a:effectLst>
              </a:rPr>
              <a:t>GEIQ</a:t>
            </a:r>
            <a:endParaRPr lang="es-ES" sz="5400" b="1" i="1" cap="none" spc="0" dirty="0">
              <a:ln w="0"/>
              <a:solidFill>
                <a:schemeClr val="accent1">
                  <a:lumMod val="75000"/>
                </a:schemeClr>
              </a:solidFill>
              <a:effectLst>
                <a:outerShdw blurRad="38100" dist="19050" dir="2700000" algn="tl" rotWithShape="0">
                  <a:schemeClr val="dk1">
                    <a:alpha val="40000"/>
                  </a:schemeClr>
                </a:outerShdw>
              </a:effectLst>
            </a:endParaRPr>
          </a:p>
        </p:txBody>
      </p:sp>
      <p:pic>
        <p:nvPicPr>
          <p:cNvPr id="2068" name="Picture 20" descr="http://paragon360.com/wordpress/wp-content/uploads/2014/10/Walmart-Logo-pictures-walmart-sign-new-logo1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8424" y="88909"/>
            <a:ext cx="3898105" cy="1723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6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17418" y="914991"/>
            <a:ext cx="10972800" cy="5225970"/>
          </a:xfrm>
          <a:prstGeom prst="rect">
            <a:avLst/>
          </a:prstGeom>
        </p:spPr>
      </p:pic>
    </p:spTree>
    <p:extLst>
      <p:ext uri="{BB962C8B-B14F-4D97-AF65-F5344CB8AC3E}">
        <p14:creationId xmlns:p14="http://schemas.microsoft.com/office/powerpoint/2010/main" val="3106332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266950" y="563349"/>
            <a:ext cx="7658100" cy="5731302"/>
          </a:xfrm>
          <a:prstGeom prst="rect">
            <a:avLst/>
          </a:prstGeom>
        </p:spPr>
      </p:pic>
    </p:spTree>
    <p:extLst>
      <p:ext uri="{BB962C8B-B14F-4D97-AF65-F5344CB8AC3E}">
        <p14:creationId xmlns:p14="http://schemas.microsoft.com/office/powerpoint/2010/main" val="29139915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tatic.vinopedia.com/labels/1931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370" y="0"/>
            <a:ext cx="6189124" cy="485438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liquorliquidators.com/media/catalog/product/y/e/yellow-tail-red_1848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2777" y="158603"/>
            <a:ext cx="3646148" cy="427892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922993" y="5745487"/>
            <a:ext cx="4624792" cy="646331"/>
          </a:xfrm>
          <a:prstGeom prst="rect">
            <a:avLst/>
          </a:prstGeom>
        </p:spPr>
        <p:txBody>
          <a:bodyPr wrap="none">
            <a:spAutoFit/>
          </a:bodyPr>
          <a:lstStyle/>
          <a:p>
            <a:r>
              <a:rPr lang="es-MX" dirty="0">
                <a:hlinkClick r:id="rId4"/>
              </a:rPr>
              <a:t>http://www.yellowtailwine.com/where-to-buy</a:t>
            </a:r>
            <a:r>
              <a:rPr lang="es-MX" dirty="0" smtClean="0">
                <a:hlinkClick r:id="rId4"/>
              </a:rPr>
              <a:t>/</a:t>
            </a:r>
            <a:endParaRPr lang="es-MX" dirty="0" smtClean="0"/>
          </a:p>
          <a:p>
            <a:endParaRPr lang="es-MX" dirty="0"/>
          </a:p>
        </p:txBody>
      </p:sp>
    </p:spTree>
    <p:extLst>
      <p:ext uri="{BB962C8B-B14F-4D97-AF65-F5344CB8AC3E}">
        <p14:creationId xmlns:p14="http://schemas.microsoft.com/office/powerpoint/2010/main" val="36642752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1.bp.blogspot.com/-jvKqazw5d8U/VMj_DdbPDgI/AAAAAAAAYGI/crL6JtXuMMk/s1600/Captura%2Bde%2Bpantalla%2B2015-01-28%2Ba%2Bles%2B16.22.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898" y="408679"/>
            <a:ext cx="10140203" cy="6040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812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37832" y="252131"/>
            <a:ext cx="7612577" cy="2605647"/>
          </a:xfrm>
          <a:prstGeom prst="rect">
            <a:avLst/>
          </a:prstGeom>
        </p:spPr>
      </p:pic>
      <p:pic>
        <p:nvPicPr>
          <p:cNvPr id="3" name="Imagen 2"/>
          <p:cNvPicPr>
            <a:picLocks noChangeAspect="1"/>
          </p:cNvPicPr>
          <p:nvPr/>
        </p:nvPicPr>
        <p:blipFill>
          <a:blip r:embed="rId3"/>
          <a:stretch>
            <a:fillRect/>
          </a:stretch>
        </p:blipFill>
        <p:spPr>
          <a:xfrm>
            <a:off x="6587657" y="2857779"/>
            <a:ext cx="4772025" cy="3724275"/>
          </a:xfrm>
          <a:prstGeom prst="rect">
            <a:avLst/>
          </a:prstGeom>
        </p:spPr>
      </p:pic>
      <p:pic>
        <p:nvPicPr>
          <p:cNvPr id="4" name="Imagen 3"/>
          <p:cNvPicPr>
            <a:picLocks noChangeAspect="1"/>
          </p:cNvPicPr>
          <p:nvPr/>
        </p:nvPicPr>
        <p:blipFill>
          <a:blip r:embed="rId4"/>
          <a:stretch>
            <a:fillRect/>
          </a:stretch>
        </p:blipFill>
        <p:spPr>
          <a:xfrm>
            <a:off x="381420" y="3067328"/>
            <a:ext cx="5962650" cy="3305175"/>
          </a:xfrm>
          <a:prstGeom prst="rect">
            <a:avLst/>
          </a:prstGeom>
        </p:spPr>
      </p:pic>
    </p:spTree>
    <p:extLst>
      <p:ext uri="{BB962C8B-B14F-4D97-AF65-F5344CB8AC3E}">
        <p14:creationId xmlns:p14="http://schemas.microsoft.com/office/powerpoint/2010/main" val="38084487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726141" y="245206"/>
            <a:ext cx="10626647" cy="6464876"/>
          </a:xfrm>
          <a:prstGeom prst="rect">
            <a:avLst/>
          </a:prstGeom>
        </p:spPr>
      </p:pic>
    </p:spTree>
    <p:extLst>
      <p:ext uri="{BB962C8B-B14F-4D97-AF65-F5344CB8AC3E}">
        <p14:creationId xmlns:p14="http://schemas.microsoft.com/office/powerpoint/2010/main" val="3156676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b="1" i="1" dirty="0" smtClean="0"/>
              <a:t>Según la OECD</a:t>
            </a:r>
            <a:endParaRPr lang="es-MX" b="1" i="1" dirty="0"/>
          </a:p>
        </p:txBody>
      </p:sp>
      <p:sp>
        <p:nvSpPr>
          <p:cNvPr id="5" name="Marcador de contenido 4"/>
          <p:cNvSpPr>
            <a:spLocks noGrp="1"/>
          </p:cNvSpPr>
          <p:nvPr>
            <p:ph idx="1"/>
          </p:nvPr>
        </p:nvSpPr>
        <p:spPr/>
        <p:txBody>
          <a:bodyPr/>
          <a:lstStyle/>
          <a:p>
            <a:r>
              <a:rPr lang="es-MX" dirty="0" smtClean="0"/>
              <a:t>“La </a:t>
            </a:r>
            <a:r>
              <a:rPr lang="es-MX" dirty="0"/>
              <a:t>innovación es un proceso iterativo activado por la </a:t>
            </a:r>
            <a:r>
              <a:rPr lang="es-MX" b="1" dirty="0"/>
              <a:t>percepción</a:t>
            </a:r>
            <a:r>
              <a:rPr lang="es-MX" dirty="0"/>
              <a:t> de una oportunidad proporcionada por un nuevo mercado y/o nuevo servicio y/o avance </a:t>
            </a:r>
            <a:r>
              <a:rPr lang="es-MX" dirty="0" smtClean="0"/>
              <a:t>tecnológico, una tendencia </a:t>
            </a:r>
            <a:r>
              <a:rPr lang="es-MX" dirty="0"/>
              <a:t>que se puede entregar a través de actividades </a:t>
            </a:r>
            <a:r>
              <a:rPr lang="es-MX" dirty="0" smtClean="0"/>
              <a:t>de</a:t>
            </a:r>
            <a:r>
              <a:rPr lang="es-MX" i="1" dirty="0" smtClean="0"/>
              <a:t> </a:t>
            </a:r>
            <a:r>
              <a:rPr lang="es-MX" i="1" dirty="0"/>
              <a:t>definición, diseño, producción, marketing y éxito comercial </a:t>
            </a:r>
            <a:r>
              <a:rPr lang="es-MX" i="1" dirty="0" smtClean="0"/>
              <a:t>de la novedad”.</a:t>
            </a:r>
            <a:endParaRPr lang="es-MX" dirty="0" smtClean="0"/>
          </a:p>
          <a:p>
            <a:r>
              <a:rPr lang="es-MX" b="1" dirty="0" smtClean="0"/>
              <a:t>“Es </a:t>
            </a:r>
            <a:r>
              <a:rPr lang="es-MX" b="1" dirty="0"/>
              <a:t>invención más comercialización; el cómo convertir las ideas nuevas en </a:t>
            </a:r>
            <a:r>
              <a:rPr lang="es-MX" b="1" dirty="0" smtClean="0"/>
              <a:t>valor”</a:t>
            </a:r>
            <a:r>
              <a:rPr lang="es-MX" dirty="0" smtClean="0"/>
              <a:t>.  </a:t>
            </a:r>
            <a:r>
              <a:rPr lang="es-MX" i="1" dirty="0" smtClean="0"/>
              <a:t>Ken Morse.</a:t>
            </a:r>
          </a:p>
          <a:p>
            <a:endParaRPr lang="es-MX" dirty="0"/>
          </a:p>
          <a:p>
            <a:pPr algn="just"/>
            <a:r>
              <a:rPr lang="es-MX" b="1" dirty="0"/>
              <a:t>La innovación en valor sólo se alcanza cuando las empresas logran alinear la innovación con lo que valora el </a:t>
            </a:r>
            <a:r>
              <a:rPr lang="es-MX" b="1" dirty="0" smtClean="0"/>
              <a:t>cliente.</a:t>
            </a:r>
            <a:endParaRPr lang="es-MX" dirty="0"/>
          </a:p>
        </p:txBody>
      </p:sp>
    </p:spTree>
    <p:extLst>
      <p:ext uri="{BB962C8B-B14F-4D97-AF65-F5344CB8AC3E}">
        <p14:creationId xmlns:p14="http://schemas.microsoft.com/office/powerpoint/2010/main" val="25620056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encrypted-tbn1.gstatic.com/images?q=tbn:ANd9GcRqNfXZKg4EoeVWTYkhifFChz1A1E7UnCqpIey4qGgjof4W_7P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71" y="389963"/>
            <a:ext cx="4562560" cy="252300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5572599" y="2272554"/>
            <a:ext cx="6612491" cy="4301098"/>
          </a:xfrm>
          <a:prstGeom prst="rect">
            <a:avLst/>
          </a:prstGeom>
        </p:spPr>
      </p:pic>
    </p:spTree>
    <p:extLst>
      <p:ext uri="{BB962C8B-B14F-4D97-AF65-F5344CB8AC3E}">
        <p14:creationId xmlns:p14="http://schemas.microsoft.com/office/powerpoint/2010/main" val="23781794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53365" y="712694"/>
            <a:ext cx="10480799" cy="5230749"/>
          </a:xfrm>
          <a:prstGeom prst="rect">
            <a:avLst/>
          </a:prstGeom>
        </p:spPr>
      </p:pic>
    </p:spTree>
    <p:extLst>
      <p:ext uri="{BB962C8B-B14F-4D97-AF65-F5344CB8AC3E}">
        <p14:creationId xmlns:p14="http://schemas.microsoft.com/office/powerpoint/2010/main" val="26256456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encrypted-tbn1.gstatic.com/images?q=tbn:ANd9GcRgoru_AtWqrY6DWtmVlOvtYoxpdGHlheWUKgn0jpy0R7Z2VjjjDBh78cx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742" y="243297"/>
            <a:ext cx="4511302" cy="429554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6391836" y="4521804"/>
            <a:ext cx="5615192" cy="646331"/>
          </a:xfrm>
          <a:prstGeom prst="rect">
            <a:avLst/>
          </a:prstGeom>
        </p:spPr>
        <p:txBody>
          <a:bodyPr wrap="none">
            <a:spAutoFit/>
          </a:bodyPr>
          <a:lstStyle/>
          <a:p>
            <a:r>
              <a:rPr lang="es-MX" dirty="0">
                <a:hlinkClick r:id="rId3"/>
              </a:rPr>
              <a:t>https://</a:t>
            </a:r>
            <a:r>
              <a:rPr lang="es-MX" dirty="0" smtClean="0">
                <a:hlinkClick r:id="rId3"/>
              </a:rPr>
              <a:t>www.youtube.com/watch?t=91&amp;v=6VeG20cN7ms</a:t>
            </a:r>
            <a:endParaRPr lang="es-MX" dirty="0" smtClean="0"/>
          </a:p>
          <a:p>
            <a:endParaRPr lang="es-MX" dirty="0"/>
          </a:p>
        </p:txBody>
      </p:sp>
      <p:sp>
        <p:nvSpPr>
          <p:cNvPr id="3" name="Rectángulo 2"/>
          <p:cNvSpPr/>
          <p:nvPr/>
        </p:nvSpPr>
        <p:spPr>
          <a:xfrm>
            <a:off x="7055522" y="1166703"/>
            <a:ext cx="3594254" cy="923330"/>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 creación</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Rectángulo 3"/>
          <p:cNvSpPr/>
          <p:nvPr/>
        </p:nvSpPr>
        <p:spPr>
          <a:xfrm>
            <a:off x="1870923" y="4383304"/>
            <a:ext cx="2678940" cy="923330"/>
          </a:xfrm>
          <a:prstGeom prst="rect">
            <a:avLst/>
          </a:prstGeom>
          <a:noFill/>
        </p:spPr>
        <p:txBody>
          <a:bodyPr wrap="none" lIns="91440" tIns="45720" rIns="91440" bIns="45720">
            <a:spAutoFit/>
          </a:bodyPr>
          <a:lstStyle/>
          <a:p>
            <a:pPr algn="ctr"/>
            <a:r>
              <a:rPr lang="es-E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Blue line</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6276967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a:t>L</a:t>
            </a:r>
            <a:r>
              <a:rPr lang="es-MX" dirty="0" smtClean="0"/>
              <a:t>as</a:t>
            </a:r>
            <a:r>
              <a:rPr lang="es-MX" dirty="0"/>
              <a:t> </a:t>
            </a:r>
            <a:r>
              <a:rPr lang="es-MX" b="1" dirty="0"/>
              <a:t>claves de éxito en la innovación</a:t>
            </a:r>
            <a:r>
              <a:rPr lang="es-MX" dirty="0"/>
              <a:t> giran alrededor de los siguientes puntos</a:t>
            </a:r>
          </a:p>
        </p:txBody>
      </p:sp>
      <p:sp>
        <p:nvSpPr>
          <p:cNvPr id="3" name="Marcador de contenido 2"/>
          <p:cNvSpPr>
            <a:spLocks noGrp="1"/>
          </p:cNvSpPr>
          <p:nvPr>
            <p:ph idx="1"/>
          </p:nvPr>
        </p:nvSpPr>
        <p:spPr/>
        <p:txBody>
          <a:bodyPr>
            <a:normAutofit fontScale="85000" lnSpcReduction="20000"/>
          </a:bodyPr>
          <a:lstStyle/>
          <a:p>
            <a:pPr algn="just"/>
            <a:r>
              <a:rPr lang="es-MX" dirty="0" smtClean="0"/>
              <a:t>1ª</a:t>
            </a:r>
            <a:r>
              <a:rPr lang="es-MX" dirty="0"/>
              <a:t>) </a:t>
            </a:r>
            <a:r>
              <a:rPr lang="es-MX" b="1" dirty="0"/>
              <a:t>Cultura corporativa</a:t>
            </a:r>
            <a:r>
              <a:rPr lang="es-MX" dirty="0"/>
              <a:t>: como en casi todos los órdenes de la vida, lo primero que hace falta que se dé en la empresa es una determinada cultura corporativa que propicie no sólo la innovación sino el éxito en la misma. Ello supone, entre otras cosas, una </a:t>
            </a:r>
            <a:r>
              <a:rPr lang="es-MX" dirty="0">
                <a:solidFill>
                  <a:srgbClr val="FF0000"/>
                </a:solidFill>
              </a:rPr>
              <a:t>empresa basada en las personas, </a:t>
            </a:r>
            <a:r>
              <a:rPr lang="es-MX" dirty="0"/>
              <a:t>con una </a:t>
            </a:r>
            <a:r>
              <a:rPr lang="es-MX" dirty="0">
                <a:solidFill>
                  <a:srgbClr val="FF0000"/>
                </a:solidFill>
              </a:rPr>
              <a:t>marcada orientación al cliente y a la búsqueda de su fidelidad,</a:t>
            </a:r>
            <a:r>
              <a:rPr lang="es-MX" dirty="0"/>
              <a:t> en la que se trabaje en </a:t>
            </a:r>
            <a:r>
              <a:rPr lang="es-MX" dirty="0">
                <a:solidFill>
                  <a:srgbClr val="FF0000"/>
                </a:solidFill>
              </a:rPr>
              <a:t>equipo a</a:t>
            </a:r>
            <a:r>
              <a:rPr lang="es-MX" dirty="0"/>
              <a:t>portando ideas.</a:t>
            </a:r>
          </a:p>
          <a:p>
            <a:pPr algn="just"/>
            <a:r>
              <a:rPr lang="es-MX" dirty="0"/>
              <a:t>2ª) </a:t>
            </a:r>
            <a:r>
              <a:rPr lang="es-MX" b="1" dirty="0"/>
              <a:t>Actitud innovadora</a:t>
            </a:r>
            <a:r>
              <a:rPr lang="es-MX" dirty="0"/>
              <a:t>, lo cual significa: una </a:t>
            </a:r>
            <a:r>
              <a:rPr lang="es-MX" b="1" dirty="0"/>
              <a:t>mentalidad crítica</a:t>
            </a:r>
            <a:r>
              <a:rPr lang="es-MX" dirty="0"/>
              <a:t>, </a:t>
            </a:r>
            <a:r>
              <a:rPr lang="es-MX" dirty="0">
                <a:solidFill>
                  <a:srgbClr val="FF0000"/>
                </a:solidFill>
              </a:rPr>
              <a:t>cuestionándonos</a:t>
            </a:r>
            <a:r>
              <a:rPr lang="es-MX" dirty="0"/>
              <a:t> todos los días lo que hacemos, pues así lo hacen nuestros clientes; y una </a:t>
            </a:r>
            <a:r>
              <a:rPr lang="es-MX" b="1" dirty="0"/>
              <a:t>mentalidad abierta al cambio</a:t>
            </a:r>
            <a:r>
              <a:rPr lang="es-MX" dirty="0"/>
              <a:t>, estando atentos a todo lo que ocurre a nuestro alrededor (consumidor, mercados, otros sectores, otros países, etc.) y estando dispuestos a cambiar, por muy traumático que sea el cambio que tenemos que experimentar.</a:t>
            </a:r>
          </a:p>
          <a:p>
            <a:pPr algn="just"/>
            <a:r>
              <a:rPr lang="es-MX" dirty="0"/>
              <a:t>3ª) </a:t>
            </a:r>
            <a:r>
              <a:rPr lang="es-MX" b="1" dirty="0"/>
              <a:t>Anticipación</a:t>
            </a:r>
            <a:r>
              <a:rPr lang="es-MX" dirty="0"/>
              <a:t>: la innovación oportuna es un principio estratégico inalienable. La anticipación proporciona ventajas claras al estratega: sorpresa, tiempo, y costes menores, entre otras.</a:t>
            </a:r>
          </a:p>
          <a:p>
            <a:endParaRPr lang="es-MX" dirty="0"/>
          </a:p>
        </p:txBody>
      </p:sp>
    </p:spTree>
    <p:extLst>
      <p:ext uri="{BB962C8B-B14F-4D97-AF65-F5344CB8AC3E}">
        <p14:creationId xmlns:p14="http://schemas.microsoft.com/office/powerpoint/2010/main" val="37842666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986971"/>
            <a:ext cx="10515600" cy="5189992"/>
          </a:xfrm>
        </p:spPr>
        <p:txBody>
          <a:bodyPr>
            <a:normAutofit fontScale="92500"/>
          </a:bodyPr>
          <a:lstStyle/>
          <a:p>
            <a:pPr algn="just"/>
            <a:r>
              <a:rPr lang="es-MX" dirty="0"/>
              <a:t>4ª) Además de la anticipación, otros ingredientes básicos son la </a:t>
            </a:r>
            <a:r>
              <a:rPr lang="es-MX" b="1" dirty="0"/>
              <a:t>gestión del conocimiento y contar con una inversión suficiente</a:t>
            </a:r>
            <a:r>
              <a:rPr lang="es-MX" dirty="0"/>
              <a:t>. Las empresas quieren poner en valor su innovación pero muchas veces no tienen capacidad de financiarla con sus propios medios. </a:t>
            </a:r>
            <a:endParaRPr lang="es-MX" dirty="0" smtClean="0"/>
          </a:p>
          <a:p>
            <a:pPr algn="just"/>
            <a:r>
              <a:rPr lang="es-MX" dirty="0" smtClean="0"/>
              <a:t>5ª</a:t>
            </a:r>
            <a:r>
              <a:rPr lang="es-MX" dirty="0"/>
              <a:t>) </a:t>
            </a:r>
            <a:r>
              <a:rPr lang="es-MX" b="1" dirty="0"/>
              <a:t>Incorporación de la voz del cliente desde el inicio del proceso</a:t>
            </a:r>
            <a:r>
              <a:rPr lang="es-MX" dirty="0"/>
              <a:t>, sin olvidar que las empresas que crean el futuro hacen algo más que satisfacer a los clientes: los asombran continuamente. Ello pasa por interpretar entre lo que dicen y desean</a:t>
            </a:r>
            <a:r>
              <a:rPr lang="es-MX" dirty="0" smtClean="0"/>
              <a:t>. Mapas de empatía, </a:t>
            </a:r>
            <a:r>
              <a:rPr lang="es-MX" dirty="0" err="1"/>
              <a:t>D</a:t>
            </a:r>
            <a:r>
              <a:rPr lang="es-MX" dirty="0" err="1" smtClean="0"/>
              <a:t>esign</a:t>
            </a:r>
            <a:r>
              <a:rPr lang="es-MX" dirty="0" smtClean="0"/>
              <a:t> </a:t>
            </a:r>
            <a:r>
              <a:rPr lang="es-MX" dirty="0" err="1" smtClean="0"/>
              <a:t>thinking</a:t>
            </a:r>
            <a:r>
              <a:rPr lang="es-MX" dirty="0" smtClean="0"/>
              <a:t>, etc.</a:t>
            </a:r>
            <a:endParaRPr lang="es-MX" dirty="0"/>
          </a:p>
          <a:p>
            <a:pPr algn="just"/>
            <a:r>
              <a:rPr lang="es-MX" dirty="0"/>
              <a:t>6ª) </a:t>
            </a:r>
            <a:r>
              <a:rPr lang="es-MX" b="1" dirty="0"/>
              <a:t>Búsqueda de una innovación radical</a:t>
            </a:r>
            <a:r>
              <a:rPr lang="es-MX" dirty="0"/>
              <a:t>: una auténtica actitud innovadora, probablemente, debe inducir a quienes están trabajando en innovación a marcarse objetivos tan ambiciosos como intentar una innovación radical.</a:t>
            </a:r>
          </a:p>
          <a:p>
            <a:pPr algn="just"/>
            <a:r>
              <a:rPr lang="es-MX" dirty="0"/>
              <a:t>7ª) </a:t>
            </a:r>
            <a:r>
              <a:rPr lang="es-MX" b="1" dirty="0"/>
              <a:t>Objetivos claros y </a:t>
            </a:r>
            <a:r>
              <a:rPr lang="es-MX" b="1" dirty="0" smtClean="0"/>
              <a:t>alineados al </a:t>
            </a:r>
            <a:r>
              <a:rPr lang="es-MX" b="1" dirty="0" err="1" smtClean="0"/>
              <a:t>core</a:t>
            </a:r>
            <a:r>
              <a:rPr lang="es-MX" b="1" dirty="0" smtClean="0"/>
              <a:t> de la empresa</a:t>
            </a:r>
            <a:r>
              <a:rPr lang="es-MX" dirty="0" smtClean="0"/>
              <a:t>: </a:t>
            </a:r>
            <a:r>
              <a:rPr lang="es-MX" dirty="0"/>
              <a:t>que sean ambiciosos </a:t>
            </a:r>
            <a:r>
              <a:rPr lang="es-MX" dirty="0" smtClean="0"/>
              <a:t>pero</a:t>
            </a:r>
            <a:r>
              <a:rPr lang="es-MX" dirty="0"/>
              <a:t>, sobre todo, que sean claros y equilibrados.</a:t>
            </a:r>
          </a:p>
          <a:p>
            <a:endParaRPr lang="es-MX" dirty="0"/>
          </a:p>
        </p:txBody>
      </p:sp>
    </p:spTree>
    <p:extLst>
      <p:ext uri="{BB962C8B-B14F-4D97-AF65-F5344CB8AC3E}">
        <p14:creationId xmlns:p14="http://schemas.microsoft.com/office/powerpoint/2010/main" val="20648380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277471"/>
            <a:ext cx="10515600" cy="4899492"/>
          </a:xfrm>
        </p:spPr>
        <p:txBody>
          <a:bodyPr>
            <a:normAutofit lnSpcReduction="10000"/>
          </a:bodyPr>
          <a:lstStyle/>
          <a:p>
            <a:pPr algn="just"/>
            <a:r>
              <a:rPr lang="es-MX" dirty="0"/>
              <a:t>8ª) </a:t>
            </a:r>
            <a:r>
              <a:rPr lang="es-MX" b="1" dirty="0"/>
              <a:t>Acierto en la estrategia de organización</a:t>
            </a:r>
            <a:r>
              <a:rPr lang="es-MX" dirty="0"/>
              <a:t>: en proyectos estratégicos, vitales, de gran envergadura, de alto riesgo y dificultad es totalmente recomendable </a:t>
            </a:r>
            <a:r>
              <a:rPr lang="es-MX" b="1" dirty="0"/>
              <a:t>constituir un </a:t>
            </a:r>
            <a:r>
              <a:rPr lang="es-MX" b="1" dirty="0">
                <a:solidFill>
                  <a:srgbClr val="FF0000"/>
                </a:solidFill>
              </a:rPr>
              <a:t>equipo autónomo</a:t>
            </a:r>
            <a:r>
              <a:rPr lang="es-MX" dirty="0"/>
              <a:t>.</a:t>
            </a:r>
          </a:p>
          <a:p>
            <a:pPr algn="just"/>
            <a:r>
              <a:rPr lang="es-MX" dirty="0"/>
              <a:t>9ª) </a:t>
            </a:r>
            <a:r>
              <a:rPr lang="es-MX" b="1" dirty="0"/>
              <a:t>Equipo de proyecto constituido</a:t>
            </a:r>
            <a:r>
              <a:rPr lang="es-MX" dirty="0"/>
              <a:t>: en el equipo de proyecto deben estar integradas todas las capacidades necesarias para acometer todas y cada una de las múltiples facetas del tema. Y si no, se deberían incorporar al equipo posteriormente.</a:t>
            </a:r>
          </a:p>
          <a:p>
            <a:pPr algn="just"/>
            <a:r>
              <a:rPr lang="es-MX" dirty="0"/>
              <a:t>10ª) </a:t>
            </a:r>
            <a:r>
              <a:rPr lang="es-MX" b="1" dirty="0"/>
              <a:t>Papel otorgado al Director del Proyecto</a:t>
            </a:r>
            <a:r>
              <a:rPr lang="es-MX" dirty="0"/>
              <a:t>: finalmente, el papel del director de proyecto es determinante del éxito en la innovación. En este sentido, el director del equipo juega un papel fundamental a la hora de conseguir que todos los componentes se orienten hacia los objetivos del proyecto y lo hagan con decisión e intensidad.</a:t>
            </a:r>
          </a:p>
          <a:p>
            <a:endParaRPr lang="es-MX" dirty="0"/>
          </a:p>
        </p:txBody>
      </p:sp>
    </p:spTree>
    <p:extLst>
      <p:ext uri="{BB962C8B-B14F-4D97-AF65-F5344CB8AC3E}">
        <p14:creationId xmlns:p14="http://schemas.microsoft.com/office/powerpoint/2010/main" val="3138076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838200" y="1314450"/>
            <a:ext cx="10515600" cy="5262563"/>
          </a:xfrm>
        </p:spPr>
        <p:txBody>
          <a:bodyPr/>
          <a:lstStyle/>
          <a:p>
            <a:pPr algn="just"/>
            <a:r>
              <a:rPr lang="es-MX" dirty="0" smtClean="0"/>
              <a:t>“Es </a:t>
            </a:r>
            <a:r>
              <a:rPr lang="es-MX" dirty="0"/>
              <a:t>un enfoque </a:t>
            </a:r>
            <a:r>
              <a:rPr lang="es-MX" dirty="0" smtClean="0"/>
              <a:t>que </a:t>
            </a:r>
            <a:r>
              <a:rPr lang="es-MX" dirty="0"/>
              <a:t>nos ayuda a </a:t>
            </a:r>
            <a:r>
              <a:rPr lang="es-MX" i="1" dirty="0">
                <a:solidFill>
                  <a:srgbClr val="FF0000"/>
                </a:solidFill>
              </a:rPr>
              <a:t>detectar, dirigir y priorizar </a:t>
            </a:r>
            <a:r>
              <a:rPr lang="es-MX" dirty="0"/>
              <a:t>la innovación de toda la </a:t>
            </a:r>
            <a:r>
              <a:rPr lang="es-MX" dirty="0" smtClean="0"/>
              <a:t>empresa”. </a:t>
            </a:r>
          </a:p>
          <a:p>
            <a:pPr algn="just"/>
            <a:r>
              <a:rPr lang="es-MX" dirty="0" smtClean="0"/>
              <a:t>“Se </a:t>
            </a:r>
            <a:r>
              <a:rPr lang="es-MX" dirty="0"/>
              <a:t>basa en un </a:t>
            </a:r>
            <a:r>
              <a:rPr lang="es-MX" dirty="0" smtClean="0"/>
              <a:t>principio: </a:t>
            </a:r>
            <a:r>
              <a:rPr lang="es-MX" dirty="0"/>
              <a:t>centrarnos en ofrecer a los clientes objetivo, aquellos aspectos </a:t>
            </a:r>
            <a:r>
              <a:rPr lang="es-MX" b="1" i="1" dirty="0">
                <a:solidFill>
                  <a:srgbClr val="FF0000"/>
                </a:solidFill>
              </a:rPr>
              <a:t>que más valoran </a:t>
            </a:r>
            <a:r>
              <a:rPr lang="es-MX" dirty="0"/>
              <a:t>de nuestros productos y servicios, </a:t>
            </a:r>
            <a:r>
              <a:rPr lang="es-MX" b="1" i="1" dirty="0">
                <a:solidFill>
                  <a:srgbClr val="FF0000"/>
                </a:solidFill>
              </a:rPr>
              <a:t>eliminando o reduciendo aquello que no </a:t>
            </a:r>
            <a:r>
              <a:rPr lang="es-MX" b="1" i="1" dirty="0" smtClean="0">
                <a:solidFill>
                  <a:srgbClr val="FF0000"/>
                </a:solidFill>
              </a:rPr>
              <a:t>valoran”</a:t>
            </a:r>
            <a:r>
              <a:rPr lang="es-MX" dirty="0" smtClean="0"/>
              <a:t>. </a:t>
            </a:r>
          </a:p>
          <a:p>
            <a:pPr algn="just"/>
            <a:r>
              <a:rPr lang="es-MX" dirty="0" smtClean="0"/>
              <a:t>“Aquellos </a:t>
            </a:r>
            <a:r>
              <a:rPr lang="es-MX" dirty="0"/>
              <a:t>que se cuestionan lo que realmente desean los clientes y se atreven a romper con </a:t>
            </a:r>
            <a:r>
              <a:rPr lang="es-MX" dirty="0" smtClean="0"/>
              <a:t>lo ofrecido, productos/servicios </a:t>
            </a:r>
            <a:r>
              <a:rPr lang="es-MX" dirty="0"/>
              <a:t>que potencian lo que el cliente </a:t>
            </a:r>
            <a:r>
              <a:rPr lang="es-MX" b="1" i="1" dirty="0"/>
              <a:t>valora</a:t>
            </a:r>
            <a:r>
              <a:rPr lang="es-MX" dirty="0"/>
              <a:t>, eliminan lo que no valora y reducen lo que se da en demasía (respecto a lo que se valora), serán los </a:t>
            </a:r>
            <a:r>
              <a:rPr lang="es-MX" i="1" u="sng" dirty="0"/>
              <a:t>referentes en sus </a:t>
            </a:r>
            <a:r>
              <a:rPr lang="es-MX" i="1" u="sng" dirty="0" smtClean="0"/>
              <a:t>sectores”</a:t>
            </a:r>
            <a:r>
              <a:rPr lang="es-MX" dirty="0" smtClean="0"/>
              <a:t>.</a:t>
            </a:r>
            <a:endParaRPr lang="es-MX" dirty="0"/>
          </a:p>
        </p:txBody>
      </p:sp>
    </p:spTree>
    <p:extLst>
      <p:ext uri="{BB962C8B-B14F-4D97-AF65-F5344CB8AC3E}">
        <p14:creationId xmlns:p14="http://schemas.microsoft.com/office/powerpoint/2010/main" val="3502665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241461915"/>
              </p:ext>
            </p:extLst>
          </p:nvPr>
        </p:nvGraphicFramePr>
        <p:xfrm>
          <a:off x="824753" y="2739324"/>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9829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75764" y="137031"/>
            <a:ext cx="9829800" cy="6583937"/>
          </a:xfrm>
          <a:prstGeom prst="rect">
            <a:avLst/>
          </a:prstGeom>
        </p:spPr>
      </p:pic>
    </p:spTree>
    <p:extLst>
      <p:ext uri="{BB962C8B-B14F-4D97-AF65-F5344CB8AC3E}">
        <p14:creationId xmlns:p14="http://schemas.microsoft.com/office/powerpoint/2010/main" val="1522251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Las 3 plataformas en las que descansa la innovación de alto valor es</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14052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628990" y="5616406"/>
            <a:ext cx="10934019" cy="923330"/>
          </a:xfrm>
          <a:prstGeom prst="rect">
            <a:avLst/>
          </a:prstGeom>
          <a:noFill/>
        </p:spPr>
        <p:txBody>
          <a:bodyPr wrap="none" lIns="91440" tIns="45720" rIns="91440" bIns="45720">
            <a:spAutoFit/>
          </a:bodyPr>
          <a:lstStyle/>
          <a:p>
            <a:pPr algn="ctr"/>
            <a:r>
              <a:rPr lang="es-ES" sz="5400" b="0" cap="none" spc="0" dirty="0" smtClean="0">
                <a:ln w="0"/>
                <a:solidFill>
                  <a:schemeClr val="accent1"/>
                </a:solidFill>
                <a:effectLst>
                  <a:outerShdw blurRad="38100" dist="25400" dir="5400000" algn="ctr" rotWithShape="0">
                    <a:srgbClr val="6E747A">
                      <a:alpha val="43000"/>
                    </a:srgbClr>
                  </a:outerShdw>
                </a:effectLst>
              </a:rPr>
              <a:t>¿Tu empresa está orientada al cliente?</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429729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36456" y="1949824"/>
            <a:ext cx="6101091" cy="4700026"/>
          </a:xfrm>
          <a:prstGeom prst="rect">
            <a:avLst/>
          </a:prstGeom>
        </p:spPr>
      </p:pic>
      <p:sp>
        <p:nvSpPr>
          <p:cNvPr id="2" name="Rectángulo 1"/>
          <p:cNvSpPr/>
          <p:nvPr/>
        </p:nvSpPr>
        <p:spPr>
          <a:xfrm>
            <a:off x="4097694" y="103164"/>
            <a:ext cx="3055325" cy="923330"/>
          </a:xfrm>
          <a:prstGeom prst="rect">
            <a:avLst/>
          </a:prstGeom>
          <a:noFill/>
        </p:spPr>
        <p:txBody>
          <a:bodyPr wrap="none" lIns="91440" tIns="45720" rIns="91440" bIns="45720">
            <a:spAutoFit/>
          </a:bodyPr>
          <a:lstStyle/>
          <a:p>
            <a:pPr algn="ctr"/>
            <a:r>
              <a:rPr lang="es-ES" sz="5400" b="1" dirty="0" smtClean="0">
                <a:ln w="22225">
                  <a:solidFill>
                    <a:schemeClr val="accent2"/>
                  </a:solidFill>
                  <a:prstDash val="solid"/>
                </a:ln>
                <a:solidFill>
                  <a:schemeClr val="accent2">
                    <a:lumMod val="40000"/>
                    <a:lumOff val="60000"/>
                  </a:schemeClr>
                </a:solidFill>
              </a:rPr>
              <a:t>El servicio</a:t>
            </a:r>
            <a:endParaRPr lang="es-ES" sz="5400" b="1" dirty="0">
              <a:ln w="22225">
                <a:solidFill>
                  <a:schemeClr val="accent2"/>
                </a:solidFill>
                <a:prstDash val="solid"/>
              </a:ln>
              <a:solidFill>
                <a:schemeClr val="accent2">
                  <a:lumMod val="40000"/>
                  <a:lumOff val="60000"/>
                </a:schemeClr>
              </a:solidFill>
            </a:endParaRPr>
          </a:p>
        </p:txBody>
      </p:sp>
      <p:pic>
        <p:nvPicPr>
          <p:cNvPr id="8194" name="Picture 2" descr="http://www.travelnext.nl/wp-content/uploads/2014/02/Customer-Experience-Manage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803" y="2111189"/>
            <a:ext cx="5638167" cy="4437528"/>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03814" y="1026494"/>
            <a:ext cx="11984371" cy="923330"/>
          </a:xfrm>
          <a:prstGeom prst="rect">
            <a:avLst/>
          </a:prstGeom>
          <a:noFill/>
        </p:spPr>
        <p:txBody>
          <a:bodyPr wrap="none" lIns="91440" tIns="45720" rIns="91440" bIns="45720">
            <a:spAutoFit/>
          </a:bodyPr>
          <a:lstStyle/>
          <a:p>
            <a:pPr algn="ctr"/>
            <a:r>
              <a:rPr lang="es-ES" sz="5400" dirty="0" smtClean="0">
                <a:ln w="0"/>
                <a:effectLst>
                  <a:outerShdw blurRad="38100" dist="19050" dir="2700000" algn="tl" rotWithShape="0">
                    <a:schemeClr val="dk1">
                      <a:alpha val="40000"/>
                    </a:schemeClr>
                  </a:outerShdw>
                </a:effectLst>
              </a:rPr>
              <a:t>No es lo mismo medir el</a:t>
            </a:r>
            <a:r>
              <a:rPr lang="es-ES" sz="5400" b="0" cap="none" spc="0" dirty="0" smtClean="0">
                <a:ln w="0"/>
                <a:solidFill>
                  <a:schemeClr val="tx1"/>
                </a:solidFill>
                <a:effectLst>
                  <a:outerShdw blurRad="38100" dist="19050" dir="2700000" algn="tl" rotWithShape="0">
                    <a:schemeClr val="dk1">
                      <a:alpha val="40000"/>
                    </a:schemeClr>
                  </a:outerShdw>
                </a:effectLst>
              </a:rPr>
              <a:t> servicio que CEM</a:t>
            </a:r>
            <a:endParaRPr lang="es-E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4858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06824" y="213181"/>
            <a:ext cx="10597225" cy="6443113"/>
          </a:xfrm>
          <a:prstGeom prst="rect">
            <a:avLst/>
          </a:prstGeom>
        </p:spPr>
      </p:pic>
      <p:graphicFrame>
        <p:nvGraphicFramePr>
          <p:cNvPr id="4" name="Diagrama 3"/>
          <p:cNvGraphicFramePr/>
          <p:nvPr>
            <p:extLst>
              <p:ext uri="{D42A27DB-BD31-4B8C-83A1-F6EECF244321}">
                <p14:modId xmlns:p14="http://schemas.microsoft.com/office/powerpoint/2010/main" val="2476787167"/>
              </p:ext>
            </p:extLst>
          </p:nvPr>
        </p:nvGraphicFramePr>
        <p:xfrm>
          <a:off x="8789863" y="2362217"/>
          <a:ext cx="3137718" cy="1323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1350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649</Words>
  <Application>Microsoft Office PowerPoint</Application>
  <PresentationFormat>Panorámica</PresentationFormat>
  <Paragraphs>72</Paragraphs>
  <Slides>35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35</vt:i4>
      </vt:variant>
    </vt:vector>
  </HeadingPairs>
  <TitlesOfParts>
    <vt:vector size="39" baseType="lpstr">
      <vt:lpstr>Arial</vt:lpstr>
      <vt:lpstr>Calibri</vt:lpstr>
      <vt:lpstr>Calibri Light</vt:lpstr>
      <vt:lpstr>Tema de Office</vt:lpstr>
      <vt:lpstr>Presentación de PowerPoint</vt:lpstr>
      <vt:lpstr>Presentación de PowerPoint</vt:lpstr>
      <vt:lpstr>Según la OECD</vt:lpstr>
      <vt:lpstr>Presentación de PowerPoint</vt:lpstr>
      <vt:lpstr>Presentación de PowerPoint</vt:lpstr>
      <vt:lpstr>Presentación de PowerPoint</vt:lpstr>
      <vt:lpstr>Las 3 plataformas en las que descansa la innovación de alto valor 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UE no crecerá por nuevos mercados</vt:lpstr>
      <vt:lpstr>10 tendencias de consumo para América Latina 2015  http://es.slideshare.net/trendwatching_com/2014-12-latin-10-trends-es </vt:lpstr>
      <vt:lpstr>Los 5 sectores que más crecerán en México el 2016 (Forbes)</vt:lpstr>
      <vt:lpstr>Presentación de PowerPoint</vt:lpstr>
      <vt:lpstr>Walters Coffee Roastery Istanbul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Las claves de éxito en la innovación giran alrededor de los siguientes puntos</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profesor</dc:creator>
  <cp:lastModifiedBy>profesor</cp:lastModifiedBy>
  <cp:revision>19</cp:revision>
  <dcterms:created xsi:type="dcterms:W3CDTF">2015-07-31T17:17:41Z</dcterms:created>
  <dcterms:modified xsi:type="dcterms:W3CDTF">2015-08-03T21:49:59Z</dcterms:modified>
</cp:coreProperties>
</file>